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5.xml" ContentType="application/vnd.openxmlformats-officedocument.themeOverr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6.xml" ContentType="application/vnd.openxmlformats-officedocument.themeOverrid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7.xml" ContentType="application/vnd.openxmlformats-officedocument.themeOverrid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8.xml" ContentType="application/vnd.openxmlformats-officedocument.themeOverrid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</p:sldMasterIdLst>
  <p:sldIdLst>
    <p:sldId id="261" r:id="rId3"/>
    <p:sldId id="262" r:id="rId4"/>
    <p:sldId id="264" r:id="rId5"/>
    <p:sldId id="265" r:id="rId6"/>
    <p:sldId id="266" r:id="rId7"/>
    <p:sldId id="267" r:id="rId8"/>
    <p:sldId id="273" r:id="rId9"/>
    <p:sldId id="279" r:id="rId10"/>
    <p:sldId id="268" r:id="rId11"/>
    <p:sldId id="269" r:id="rId12"/>
    <p:sldId id="278" r:id="rId13"/>
    <p:sldId id="270" r:id="rId14"/>
    <p:sldId id="271" r:id="rId15"/>
    <p:sldId id="274" r:id="rId16"/>
    <p:sldId id="276" r:id="rId17"/>
    <p:sldId id="277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BC3B85-626A-4E10-BCEA-CD7F4C1D56F1}" v="25" dt="2023-10-16T06:28:41.0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../embeddings/oleObject1.bin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../embeddings/oleObject2.bin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../embeddings/oleObject3.bin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../embeddings/oleObject4.bin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NULL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1200" b="1" dirty="0">
                <a:solidFill>
                  <a:schemeClr val="tx1"/>
                </a:solidFill>
              </a:rPr>
              <a:t>Total</a:t>
            </a:r>
            <a:r>
              <a:rPr lang="en-GB" sz="1200" b="1" baseline="0" dirty="0">
                <a:solidFill>
                  <a:schemeClr val="tx1"/>
                </a:solidFill>
              </a:rPr>
              <a:t> Pathogen Count: Hatcher</a:t>
            </a:r>
            <a:endParaRPr lang="en-GB" sz="12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1761811023622"/>
          <c:y val="0.15818125292348575"/>
          <c:w val="0.85648494283767418"/>
          <c:h val="0.57440612869086749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Sheet1!$B$2:$F$2</c:f>
              <c:numCache>
                <c:formatCode>General</c:formatCode>
                <c:ptCount val="5"/>
                <c:pt idx="0">
                  <c:v>0</c:v>
                </c:pt>
                <c:pt idx="1">
                  <c:v>70</c:v>
                </c:pt>
                <c:pt idx="2">
                  <c:v>120</c:v>
                </c:pt>
                <c:pt idx="3">
                  <c:v>200</c:v>
                </c:pt>
                <c:pt idx="4">
                  <c:v>450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Neg Con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Sheet1!$B$1:$F$1</c15:sqref>
                        </c15:formulaRef>
                      </c:ext>
                    </c:extLst>
                    <c:strCache>
                      <c:ptCount val="5"/>
                      <c:pt idx="0">
                        <c:v>Transfer</c:v>
                      </c:pt>
                      <c:pt idx="1">
                        <c:v>20% pip</c:v>
                      </c:pt>
                      <c:pt idx="2">
                        <c:v>50% hatch</c:v>
                      </c:pt>
                      <c:pt idx="3">
                        <c:v>80% hatch</c:v>
                      </c:pt>
                      <c:pt idx="4">
                        <c:v>Hatch pull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2B91-4B99-B349-84CBF21989C3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Sheet1!$B$3:$F$3</c:f>
              <c:numCache>
                <c:formatCode>General</c:formatCode>
                <c:ptCount val="5"/>
                <c:pt idx="0">
                  <c:v>0</c:v>
                </c:pt>
                <c:pt idx="1">
                  <c:v>10</c:v>
                </c:pt>
                <c:pt idx="2">
                  <c:v>30</c:v>
                </c:pt>
                <c:pt idx="3">
                  <c:v>85</c:v>
                </c:pt>
                <c:pt idx="4">
                  <c:v>300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Sheet1!$A$3</c15:sqref>
                        </c15:formulaRef>
                      </c:ext>
                    </c:extLst>
                    <c:strCache>
                      <c:ptCount val="1"/>
                      <c:pt idx="0">
                        <c:v>Formalin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Sheet1!$B$1:$F$1</c15:sqref>
                        </c15:formulaRef>
                      </c:ext>
                    </c:extLst>
                    <c:strCache>
                      <c:ptCount val="5"/>
                      <c:pt idx="0">
                        <c:v>Transfer</c:v>
                      </c:pt>
                      <c:pt idx="1">
                        <c:v>20% pip</c:v>
                      </c:pt>
                      <c:pt idx="2">
                        <c:v>50% hatch</c:v>
                      </c:pt>
                      <c:pt idx="3">
                        <c:v>80% hatch</c:v>
                      </c:pt>
                      <c:pt idx="4">
                        <c:v>Hatch pull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2B91-4B99-B349-84CBF21989C3}"/>
            </c:ext>
          </c:extLst>
        </c:ser>
        <c:ser>
          <c:idx val="2"/>
          <c:order val="2"/>
          <c:spPr>
            <a:ln w="28575" cap="rnd">
              <a:solidFill>
                <a:srgbClr val="C5DA00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Sheet1!$B$4:$F$4</c:f>
              <c:numCache>
                <c:formatCode>General</c:formatCode>
                <c:ptCount val="5"/>
                <c:pt idx="0">
                  <c:v>0</c:v>
                </c:pt>
                <c:pt idx="1">
                  <c:v>40</c:v>
                </c:pt>
                <c:pt idx="2">
                  <c:v>60</c:v>
                </c:pt>
                <c:pt idx="3">
                  <c:v>90</c:v>
                </c:pt>
                <c:pt idx="4">
                  <c:v>140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Sheet1!$A$4</c15:sqref>
                        </c15:formulaRef>
                      </c:ext>
                    </c:extLst>
                    <c:strCache>
                      <c:ptCount val="1"/>
                      <c:pt idx="0">
                        <c:v>PipShield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Sheet1!$B$1:$F$1</c15:sqref>
                        </c15:formulaRef>
                      </c:ext>
                    </c:extLst>
                    <c:strCache>
                      <c:ptCount val="5"/>
                      <c:pt idx="0">
                        <c:v>Transfer</c:v>
                      </c:pt>
                      <c:pt idx="1">
                        <c:v>20% pip</c:v>
                      </c:pt>
                      <c:pt idx="2">
                        <c:v>50% hatch</c:v>
                      </c:pt>
                      <c:pt idx="3">
                        <c:v>80% hatch</c:v>
                      </c:pt>
                      <c:pt idx="4">
                        <c:v>Hatch pull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2B91-4B99-B349-84CBF21989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7961472"/>
        <c:axId val="287963008"/>
      </c:lineChart>
      <c:catAx>
        <c:axId val="287961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7963008"/>
        <c:crosses val="autoZero"/>
        <c:auto val="1"/>
        <c:lblAlgn val="ctr"/>
        <c:lblOffset val="100"/>
        <c:noMultiLvlLbl val="0"/>
      </c:catAx>
      <c:valAx>
        <c:axId val="287963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7961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Enterococcus Tria</a:t>
            </a:r>
            <a:r>
              <a:rPr lang="en-US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 #2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'[ELN-17-JLV-0013 - Trial E17-0014 Data.xlsx]Sheet1'!$H$14:$J$14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5.123475382979799</c:v>
                  </c:pt>
                  <c:pt idx="2">
                    <c:v>9.9121138007995047</c:v>
                  </c:pt>
                </c:numCache>
              </c:numRef>
            </c:plus>
            <c:minus>
              <c:numRef>
                <c:f>'[ELN-17-JLV-0013 - Trial E17-0014 Data.xlsx]Sheet1'!$H$14:$J$14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5.123475382979799</c:v>
                  </c:pt>
                  <c:pt idx="2">
                    <c:v>9.9121138007995047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'[ELN-17-JLV-0013 - Trial E17-0014 Data.xlsx]Sheet1'!$H$12:$J$12</c:f>
              <c:numCache>
                <c:formatCode>General</c:formatCode>
                <c:ptCount val="3"/>
                <c:pt idx="0">
                  <c:v>0</c:v>
                </c:pt>
                <c:pt idx="1">
                  <c:v>25.75</c:v>
                </c:pt>
                <c:pt idx="2">
                  <c:v>130.75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'[ELN-17-JLV-0013 - Trial E17-0014 Data.xlsx]Sheet1'!$G$12</c15:sqref>
                        </c15:formulaRef>
                      </c:ext>
                    </c:extLst>
                    <c:strCache>
                      <c:ptCount val="1"/>
                      <c:pt idx="0">
                        <c:v>Formalin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'[ELN-17-JLV-0013 - Trial E17-0014 Data.xlsx]Sheet1'!$H$11:$J$11</c15:sqref>
                        </c15:formulaRef>
                      </c:ext>
                    </c:extLst>
                    <c:strCache>
                      <c:ptCount val="3"/>
                      <c:pt idx="0">
                        <c:v>50% Pip</c:v>
                      </c:pt>
                      <c:pt idx="1">
                        <c:v>80% pip</c:v>
                      </c:pt>
                      <c:pt idx="2">
                        <c:v>100% pip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1931-419E-A355-5701A49B21CB}"/>
            </c:ext>
          </c:extLst>
        </c:ser>
        <c:ser>
          <c:idx val="1"/>
          <c:order val="1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'[ELN-17-JLV-0013 - Trial E17-0014 Data.xlsx]Sheet1'!$H$15:$J$15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</c:v>
                  </c:pt>
                  <c:pt idx="2">
                    <c:v>2.5819888974716112</c:v>
                  </c:pt>
                </c:numCache>
              </c:numRef>
            </c:plus>
            <c:minus>
              <c:numRef>
                <c:f>'[ELN-17-JLV-0013 - Trial E17-0014 Data.xlsx]Sheet1'!$H$15:$J$15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</c:v>
                  </c:pt>
                  <c:pt idx="2">
                    <c:v>2.5819888974716112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'[ELN-17-JLV-0013 - Trial E17-0014 Data.xlsx]Sheet1'!$H$13:$J$13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'[ELN-17-JLV-0013 - Trial E17-0014 Data.xlsx]Sheet1'!$G$13</c15:sqref>
                        </c15:formulaRef>
                      </c:ext>
                    </c:extLst>
                    <c:strCache>
                      <c:ptCount val="1"/>
                      <c:pt idx="0">
                        <c:v>PipShield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'[ELN-17-JLV-0013 - Trial E17-0014 Data.xlsx]Sheet1'!$H$11:$J$11</c15:sqref>
                        </c15:formulaRef>
                      </c:ext>
                    </c:extLst>
                    <c:strCache>
                      <c:ptCount val="3"/>
                      <c:pt idx="0">
                        <c:v>50% Pip</c:v>
                      </c:pt>
                      <c:pt idx="1">
                        <c:v>80% pip</c:v>
                      </c:pt>
                      <c:pt idx="2">
                        <c:v>100% pip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1931-419E-A355-5701A49B21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5853248"/>
        <c:axId val="1035896143"/>
      </c:barChart>
      <c:catAx>
        <c:axId val="2035853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5896143"/>
        <c:crosses val="autoZero"/>
        <c:auto val="1"/>
        <c:lblAlgn val="ctr"/>
        <c:lblOffset val="100"/>
        <c:noMultiLvlLbl val="0"/>
      </c:catAx>
      <c:valAx>
        <c:axId val="10358961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CFU/plate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5853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Enterococcus Trial #1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'[ELN-17-JLV-0014 - Trial E17-0015 data.xlsx]Sheet1'!$K$7:$M$7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3.7749172176353749</c:v>
                  </c:pt>
                  <c:pt idx="2">
                    <c:v>9.4868329805051381</c:v>
                  </c:pt>
                </c:numCache>
              </c:numRef>
            </c:plus>
            <c:minus>
              <c:numRef>
                <c:f>'[ELN-17-JLV-0014 - Trial E17-0015 data.xlsx]Sheet1'!$K$7:$M$7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3.7749172176353749</c:v>
                  </c:pt>
                  <c:pt idx="2">
                    <c:v>9.4868329805051381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'[ELN-17-JLV-0014 - Trial E17-0015 data.xlsx]Sheet1'!$K$5:$M$5</c:f>
              <c:numCache>
                <c:formatCode>General</c:formatCode>
                <c:ptCount val="3"/>
                <c:pt idx="0">
                  <c:v>0</c:v>
                </c:pt>
                <c:pt idx="1">
                  <c:v>23.25</c:v>
                </c:pt>
                <c:pt idx="2">
                  <c:v>134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'[ELN-17-JLV-0014 - Trial E17-0015 data.xlsx]Sheet1'!$J$5</c15:sqref>
                        </c15:formulaRef>
                      </c:ext>
                    </c:extLst>
                    <c:strCache>
                      <c:ptCount val="1"/>
                      <c:pt idx="0">
                        <c:v>Formalin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'[ELN-17-JLV-0014 - Trial E17-0015 data.xlsx]Sheet1'!$K$4:$M$4</c15:sqref>
                        </c15:formulaRef>
                      </c:ext>
                    </c:extLst>
                    <c:strCache>
                      <c:ptCount val="3"/>
                      <c:pt idx="0">
                        <c:v>50% Pip</c:v>
                      </c:pt>
                      <c:pt idx="1">
                        <c:v>80% pip</c:v>
                      </c:pt>
                      <c:pt idx="2">
                        <c:v>100% pip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EEFA-44F2-B083-52B4E0D07140}"/>
            </c:ext>
          </c:extLst>
        </c:ser>
        <c:ser>
          <c:idx val="1"/>
          <c:order val="1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'[ELN-17-JLV-0014 - Trial E17-0015 data.xlsx]Sheet1'!$K$8:$M$8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</c:v>
                  </c:pt>
                  <c:pt idx="2">
                    <c:v>2.9860788111948193</c:v>
                  </c:pt>
                </c:numCache>
              </c:numRef>
            </c:plus>
            <c:minus>
              <c:numRef>
                <c:f>'[ELN-17-JLV-0014 - Trial E17-0015 data.xlsx]Sheet1'!$K$8:$M$8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</c:v>
                  </c:pt>
                  <c:pt idx="2">
                    <c:v>2.9860788111948193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'[ELN-17-JLV-0014 - Trial E17-0015 data.xlsx]Sheet1'!$K$6:$M$6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11.75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'[ELN-17-JLV-0014 - Trial E17-0015 data.xlsx]Sheet1'!$J$6</c15:sqref>
                        </c15:formulaRef>
                      </c:ext>
                    </c:extLst>
                    <c:strCache>
                      <c:ptCount val="1"/>
                      <c:pt idx="0">
                        <c:v>PipShield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'[ELN-17-JLV-0014 - Trial E17-0015 data.xlsx]Sheet1'!$K$4:$M$4</c15:sqref>
                        </c15:formulaRef>
                      </c:ext>
                    </c:extLst>
                    <c:strCache>
                      <c:ptCount val="3"/>
                      <c:pt idx="0">
                        <c:v>50% Pip</c:v>
                      </c:pt>
                      <c:pt idx="1">
                        <c:v>80% pip</c:v>
                      </c:pt>
                      <c:pt idx="2">
                        <c:v>100% pip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EEFA-44F2-B083-52B4E0D071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95773184"/>
        <c:axId val="1851280512"/>
      </c:barChart>
      <c:catAx>
        <c:axId val="199577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280512"/>
        <c:crosses val="autoZero"/>
        <c:auto val="1"/>
        <c:lblAlgn val="ctr"/>
        <c:lblOffset val="100"/>
        <c:noMultiLvlLbl val="0"/>
      </c:catAx>
      <c:valAx>
        <c:axId val="1851280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CFU/plate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5773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Enterococcus Trial #3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'[ELN-17-JLV-0015 - Trial E17-0017 data.xlsx]Sheet1'!$H$9:$J$9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4.3204937989385739</c:v>
                  </c:pt>
                  <c:pt idx="2">
                    <c:v>10.908712114635714</c:v>
                  </c:pt>
                </c:numCache>
              </c:numRef>
            </c:plus>
            <c:minus>
              <c:numRef>
                <c:f>'[ELN-17-JLV-0015 - Trial E17-0017 data.xlsx]Sheet1'!$H$9:$J$9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4.3204937989385739</c:v>
                  </c:pt>
                  <c:pt idx="2">
                    <c:v>10.908712114635714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'[ELN-17-JLV-0015 - Trial E17-0017 data.xlsx]Sheet1'!$H$7:$J$7</c:f>
              <c:numCache>
                <c:formatCode>General</c:formatCode>
                <c:ptCount val="3"/>
                <c:pt idx="0">
                  <c:v>0</c:v>
                </c:pt>
                <c:pt idx="1">
                  <c:v>25</c:v>
                </c:pt>
                <c:pt idx="2">
                  <c:v>128.5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'[ELN-17-JLV-0015 - Trial E17-0017 data.xlsx]Sheet1'!$G$7</c15:sqref>
                        </c15:formulaRef>
                      </c:ext>
                    </c:extLst>
                    <c:strCache>
                      <c:ptCount val="1"/>
                      <c:pt idx="0">
                        <c:v>Formalin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'[ELN-17-JLV-0015 - Trial E17-0017 data.xlsx]Sheet1'!$H$6:$J$6</c15:sqref>
                        </c15:formulaRef>
                      </c:ext>
                    </c:extLst>
                    <c:strCache>
                      <c:ptCount val="3"/>
                      <c:pt idx="0">
                        <c:v>50% Pip</c:v>
                      </c:pt>
                      <c:pt idx="1">
                        <c:v>80% pip</c:v>
                      </c:pt>
                      <c:pt idx="2">
                        <c:v>100% pip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F84A-41DD-9D1A-71393B49DE9C}"/>
            </c:ext>
          </c:extLst>
        </c:ser>
        <c:ser>
          <c:idx val="1"/>
          <c:order val="1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'[ELN-17-JLV-0015 - Trial E17-0017 data.xlsx]Sheet1'!$H$10:$J$10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</c:v>
                  </c:pt>
                  <c:pt idx="2">
                    <c:v>2.0816659994661326</c:v>
                  </c:pt>
                </c:numCache>
              </c:numRef>
            </c:plus>
            <c:minus>
              <c:numRef>
                <c:f>'[ELN-17-JLV-0015 - Trial E17-0017 data.xlsx]Sheet1'!$H$10:$J$10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</c:v>
                  </c:pt>
                  <c:pt idx="2">
                    <c:v>2.0816659994661326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'[ELN-17-JLV-0015 - Trial E17-0017 data.xlsx]Sheet1'!$H$8:$J$8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9.5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'[ELN-17-JLV-0015 - Trial E17-0017 data.xlsx]Sheet1'!$G$8</c15:sqref>
                        </c15:formulaRef>
                      </c:ext>
                    </c:extLst>
                    <c:strCache>
                      <c:ptCount val="1"/>
                      <c:pt idx="0">
                        <c:v>PipShield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'[ELN-17-JLV-0015 - Trial E17-0017 data.xlsx]Sheet1'!$H$6:$J$6</c15:sqref>
                        </c15:formulaRef>
                      </c:ext>
                    </c:extLst>
                    <c:strCache>
                      <c:ptCount val="3"/>
                      <c:pt idx="0">
                        <c:v>50% Pip</c:v>
                      </c:pt>
                      <c:pt idx="1">
                        <c:v>80% pip</c:v>
                      </c:pt>
                      <c:pt idx="2">
                        <c:v>100% pip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F84A-41DD-9D1A-71393B49DE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0218464"/>
        <c:axId val="1886956640"/>
      </c:barChart>
      <c:catAx>
        <c:axId val="194021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956640"/>
        <c:crosses val="autoZero"/>
        <c:auto val="1"/>
        <c:lblAlgn val="ctr"/>
        <c:lblOffset val="100"/>
        <c:noMultiLvlLbl val="0"/>
      </c:catAx>
      <c:valAx>
        <c:axId val="1886956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CFU/plate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0218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Enterococcus in GIT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F18-4476-9502-BBA0470181C2}"/>
              </c:ext>
            </c:extLst>
          </c:dPt>
          <c:errBars>
            <c:errBarType val="both"/>
            <c:errValType val="cust"/>
            <c:noEndCap val="0"/>
            <c:plus>
              <c:numRef>
                <c:f>'[ELN-17-JLV-0023 - E17-0026 - Data.xlsx]Sheet1'!$N$10:$N$11</c:f>
                <c:numCache>
                  <c:formatCode>General</c:formatCode>
                  <c:ptCount val="2"/>
                  <c:pt idx="0">
                    <c:v>3.7396440633992079</c:v>
                  </c:pt>
                  <c:pt idx="1">
                    <c:v>2.1839595835792682</c:v>
                  </c:pt>
                </c:numCache>
              </c:numRef>
            </c:plus>
            <c:minus>
              <c:numRef>
                <c:f>'[ELN-17-JLV-0023 - E17-0026 - Data.xlsx]Sheet1'!$N$10:$N$11</c:f>
                <c:numCache>
                  <c:formatCode>General</c:formatCode>
                  <c:ptCount val="2"/>
                  <c:pt idx="0">
                    <c:v>3.7396440633992079</c:v>
                  </c:pt>
                  <c:pt idx="1">
                    <c:v>2.1839595835792682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'[ELN-17-JLV-0023 - E17-0026 - Data.xlsx]Sheet1'!$M$7:$M$8</c:f>
              <c:numCache>
                <c:formatCode>General</c:formatCode>
                <c:ptCount val="2"/>
                <c:pt idx="0">
                  <c:v>7.0231454165233123</c:v>
                </c:pt>
                <c:pt idx="1">
                  <c:v>4.0969100130080562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'[ELN-17-JLV-0023 - E17-0026 - Data.xlsx]Sheet1'!$L$7:$L$8</c15:sqref>
                        </c15:formulaRef>
                      </c:ext>
                    </c:extLst>
                    <c:strCache>
                      <c:ptCount val="2"/>
                      <c:pt idx="0">
                        <c:v>Formalin</c:v>
                      </c:pt>
                      <c:pt idx="1">
                        <c:v>PipShield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DF18-4476-9502-BBA0470181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2894224"/>
        <c:axId val="299886303"/>
      </c:barChart>
      <c:catAx>
        <c:axId val="203289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9886303"/>
        <c:crosses val="autoZero"/>
        <c:auto val="1"/>
        <c:lblAlgn val="ctr"/>
        <c:lblOffset val="100"/>
        <c:noMultiLvlLbl val="0"/>
      </c:catAx>
      <c:valAx>
        <c:axId val="2998863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Log10 CFU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2894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val>
            <c:numRef>
              <c:f>liv!$F$2:$F$8</c:f>
              <c:numCache>
                <c:formatCode>0.00%</c:formatCode>
                <c:ptCount val="7"/>
                <c:pt idx="0">
                  <c:v>-3.1999999999999316E-3</c:v>
                </c:pt>
                <c:pt idx="1">
                  <c:v>-1.780000000000001E-2</c:v>
                </c:pt>
                <c:pt idx="2">
                  <c:v>4.3499999999999941E-2</c:v>
                </c:pt>
                <c:pt idx="3">
                  <c:v>-7.0999999999999371E-3</c:v>
                </c:pt>
                <c:pt idx="4">
                  <c:v>4.999999999999716E-4</c:v>
                </c:pt>
                <c:pt idx="5">
                  <c:v>3.0400000000000062E-2</c:v>
                </c:pt>
                <c:pt idx="6">
                  <c:v>6.4000000000000055E-3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liv!$D$1</c15:sqref>
                        </c15:formulaRef>
                      </c:ext>
                    </c:extLst>
                    <c:strCache>
                      <c:ptCount val="1"/>
                      <c:pt idx="0">
                        <c:v>Livability Improvement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liv!$C$2:$C$8</c15:sqref>
                        </c15:formulaRef>
                      </c:ext>
                    </c:extLst>
                    <c:strCache>
                      <c:ptCount val="7"/>
                      <c:pt idx="0">
                        <c:v>Farm A</c:v>
                      </c:pt>
                      <c:pt idx="1">
                        <c:v>Farm B</c:v>
                      </c:pt>
                      <c:pt idx="2">
                        <c:v>Farm C</c:v>
                      </c:pt>
                      <c:pt idx="3">
                        <c:v>Farm D</c:v>
                      </c:pt>
                      <c:pt idx="4">
                        <c:v>Farm E</c:v>
                      </c:pt>
                      <c:pt idx="5">
                        <c:v>Farm F</c:v>
                      </c:pt>
                      <c:pt idx="6">
                        <c:v>Farm G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6636-42D2-9F6A-42D03B0471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1929696"/>
        <c:axId val="120306784"/>
        <c:axId val="0"/>
      </c:bar3DChart>
      <c:catAx>
        <c:axId val="5192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306784"/>
        <c:crosses val="autoZero"/>
        <c:auto val="1"/>
        <c:lblAlgn val="ctr"/>
        <c:lblOffset val="100"/>
        <c:noMultiLvlLbl val="0"/>
      </c:catAx>
      <c:valAx>
        <c:axId val="120306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29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2423458387235879E-2"/>
          <c:y val="0.31336405529953915"/>
          <c:w val="0.95515308322552828"/>
          <c:h val="0.5668202764976958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B877-4702-933E-7555E7E48FA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B877-4702-933E-7555E7E48FA1}"/>
              </c:ext>
            </c:extLst>
          </c:dPt>
          <c:dLbls>
            <c:dLbl>
              <c:idx val="0"/>
              <c:layout>
                <c:manualLayout>
                  <c:x val="0"/>
                  <c:y val="-0.43087557603686638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B877-4702-933E-7555E7E48FA1}"/>
                </c:ext>
              </c:extLst>
            </c:dLbl>
            <c:dLbl>
              <c:idx val="1"/>
              <c:layout>
                <c:manualLayout>
                  <c:x val="0"/>
                  <c:y val="-0.421658986175115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B877-4702-933E-7555E7E48FA1}"/>
                </c:ext>
              </c:extLst>
            </c:dLbl>
            <c:dLbl>
              <c:idx val="2"/>
              <c:layout>
                <c:manualLayout>
                  <c:x val="0"/>
                  <c:y val="-0.43087557603686638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B877-4702-933E-7555E7E48FA1}"/>
                </c:ext>
              </c:extLst>
            </c:dLbl>
            <c:dLbl>
              <c:idx val="3"/>
              <c:layout>
                <c:manualLayout>
                  <c:x val="0"/>
                  <c:y val="-0.4423963133640553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B877-4702-933E-7555E7E48FA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Sheet1!$A$1:$D$1</c:f>
              <c:numCache>
                <c:formatCode>General</c:formatCode>
                <c:ptCount val="4"/>
                <c:pt idx="0">
                  <c:v>105</c:v>
                </c:pt>
                <c:pt idx="1">
                  <c:v>101</c:v>
                </c:pt>
                <c:pt idx="2">
                  <c:v>105</c:v>
                </c:pt>
                <c:pt idx="3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877-4702-933E-7555E7E48F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89612928"/>
        <c:axId val="289614464"/>
      </c:barChart>
      <c:catAx>
        <c:axId val="28961292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>
            <a:solidFill>
              <a:schemeClr val="tx1"/>
            </a:solidFill>
            <a:prstDash val="solid"/>
          </a:ln>
        </c:spPr>
        <c:crossAx val="289614464"/>
        <c:crosses val="min"/>
        <c:auto val="0"/>
        <c:lblAlgn val="ctr"/>
        <c:lblOffset val="100"/>
        <c:noMultiLvlLbl val="0"/>
      </c:catAx>
      <c:valAx>
        <c:axId val="289614464"/>
        <c:scaling>
          <c:orientation val="minMax"/>
          <c:max val="109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89612928"/>
        <c:crosses val="min"/>
        <c:crossBetween val="between"/>
      </c:valAx>
    </c:plotArea>
    <c:plotVisOnly val="0"/>
    <c:dispBlanksAs val="gap"/>
    <c:showDLblsOverMax val="1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2423458387235879E-2"/>
          <c:y val="0.31336405529953915"/>
          <c:w val="0.95515308322552828"/>
          <c:h val="0.5668202764976958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8A9E-42C6-B369-7ABC16CC1DC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8A9E-42C6-B369-7ABC16CC1DC6}"/>
              </c:ext>
            </c:extLst>
          </c:dPt>
          <c:dLbls>
            <c:dLbl>
              <c:idx val="0"/>
              <c:layout>
                <c:manualLayout>
                  <c:x val="0"/>
                  <c:y val="-0.43087557603686638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8A9E-42C6-B369-7ABC16CC1DC6}"/>
                </c:ext>
              </c:extLst>
            </c:dLbl>
            <c:dLbl>
              <c:idx val="2"/>
              <c:layout>
                <c:manualLayout>
                  <c:x val="0"/>
                  <c:y val="-0.43087557603686638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A9E-42C6-B369-7ABC16CC1DC6}"/>
                </c:ext>
              </c:extLst>
            </c:dLbl>
            <c:dLbl>
              <c:idx val="3"/>
              <c:layout>
                <c:manualLayout>
                  <c:x val="0"/>
                  <c:y val="-0.4423963133640553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8A9E-42C6-B369-7ABC16CC1DC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Sheet1!$A$1:$D$1</c:f>
              <c:numCache>
                <c:formatCode>General</c:formatCode>
                <c:ptCount val="4"/>
                <c:pt idx="0">
                  <c:v>105</c:v>
                </c:pt>
                <c:pt idx="2">
                  <c:v>105</c:v>
                </c:pt>
                <c:pt idx="3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A9E-42C6-B369-7ABC16CC1D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02619648"/>
        <c:axId val="302629632"/>
      </c:barChart>
      <c:catAx>
        <c:axId val="30261964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>
            <a:solidFill>
              <a:schemeClr val="tx1"/>
            </a:solidFill>
            <a:prstDash val="solid"/>
          </a:ln>
        </c:spPr>
        <c:crossAx val="302629632"/>
        <c:crosses val="min"/>
        <c:auto val="0"/>
        <c:lblAlgn val="ctr"/>
        <c:lblOffset val="100"/>
        <c:noMultiLvlLbl val="0"/>
      </c:catAx>
      <c:valAx>
        <c:axId val="302629632"/>
        <c:scaling>
          <c:orientation val="minMax"/>
          <c:max val="109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302619648"/>
        <c:crosses val="min"/>
        <c:crossBetween val="between"/>
      </c:valAx>
    </c:plotArea>
    <c:plotVisOnly val="0"/>
    <c:dispBlanksAs val="gap"/>
    <c:showDLblsOverMax val="1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val>
            <c:numRef>
              <c:f>weight!$D$2:$D$8</c:f>
              <c:numCache>
                <c:formatCode>0.00%</c:formatCode>
                <c:ptCount val="7"/>
                <c:pt idx="0">
                  <c:v>9.1264667535854351E-3</c:v>
                </c:pt>
                <c:pt idx="1">
                  <c:v>4.8010973936899813E-2</c:v>
                </c:pt>
                <c:pt idx="2">
                  <c:v>-1.3550135501354966E-2</c:v>
                </c:pt>
                <c:pt idx="3">
                  <c:v>2.5280898876404456E-2</c:v>
                </c:pt>
                <c:pt idx="4">
                  <c:v>1.7931034482758606E-2</c:v>
                </c:pt>
                <c:pt idx="5">
                  <c:v>5.0408719346049062E-2</c:v>
                </c:pt>
                <c:pt idx="6">
                  <c:v>1.5686274509803817E-2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weight!$D$1</c15:sqref>
                        </c15:formulaRef>
                      </c:ext>
                    </c:extLst>
                    <c:strCache>
                      <c:ptCount val="1"/>
                      <c:pt idx="0">
                        <c:v>Body Weight Improvement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weight!$C$2:$C$8</c15:sqref>
                        </c15:formulaRef>
                      </c:ext>
                    </c:extLst>
                    <c:strCache>
                      <c:ptCount val="7"/>
                      <c:pt idx="0">
                        <c:v>Farm A</c:v>
                      </c:pt>
                      <c:pt idx="1">
                        <c:v>Farm B</c:v>
                      </c:pt>
                      <c:pt idx="2">
                        <c:v>Farm C</c:v>
                      </c:pt>
                      <c:pt idx="3">
                        <c:v>Farm D</c:v>
                      </c:pt>
                      <c:pt idx="4">
                        <c:v>Farm E</c:v>
                      </c:pt>
                      <c:pt idx="5">
                        <c:v>Farm F</c:v>
                      </c:pt>
                      <c:pt idx="6">
                        <c:v>Farm G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2552-4A39-830C-11FC26A187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6993696"/>
        <c:axId val="106995776"/>
        <c:axId val="0"/>
      </c:bar3DChart>
      <c:catAx>
        <c:axId val="10699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95776"/>
        <c:crosses val="autoZero"/>
        <c:auto val="1"/>
        <c:lblAlgn val="ctr"/>
        <c:lblOffset val="100"/>
        <c:noMultiLvlLbl val="0"/>
      </c:catAx>
      <c:valAx>
        <c:axId val="106995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93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Adjusted FCR Improvement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val>
            <c:numRef>
              <c:f>fcr!$D$2:$D$8</c:f>
              <c:numCache>
                <c:formatCode>0.0%</c:formatCode>
                <c:ptCount val="7"/>
                <c:pt idx="0">
                  <c:v>-1.4810045074050253E-2</c:v>
                </c:pt>
                <c:pt idx="1">
                  <c:v>-1.876172607879774E-3</c:v>
                </c:pt>
                <c:pt idx="2">
                  <c:v>-3.2967032967032919E-2</c:v>
                </c:pt>
                <c:pt idx="3">
                  <c:v>-5.4086538461538589E-2</c:v>
                </c:pt>
                <c:pt idx="4">
                  <c:v>-8.2749840865691138E-3</c:v>
                </c:pt>
                <c:pt idx="5">
                  <c:v>-4.3287327478042627E-2</c:v>
                </c:pt>
                <c:pt idx="6">
                  <c:v>-2.3091725465041769E-2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fcr!$D$1</c15:sqref>
                        </c15:formulaRef>
                      </c:ext>
                    </c:extLst>
                    <c:strCache>
                      <c:ptCount val="1"/>
                      <c:pt idx="0">
                        <c:v>FCR Improvement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fcr!$C$2:$C$8</c15:sqref>
                        </c15:formulaRef>
                      </c:ext>
                    </c:extLst>
                    <c:strCache>
                      <c:ptCount val="7"/>
                      <c:pt idx="0">
                        <c:v>Farm A</c:v>
                      </c:pt>
                      <c:pt idx="1">
                        <c:v>Farm B</c:v>
                      </c:pt>
                      <c:pt idx="2">
                        <c:v>Farm C</c:v>
                      </c:pt>
                      <c:pt idx="3">
                        <c:v>Farm D</c:v>
                      </c:pt>
                      <c:pt idx="4">
                        <c:v>Farm E</c:v>
                      </c:pt>
                      <c:pt idx="5">
                        <c:v>Farm F</c:v>
                      </c:pt>
                      <c:pt idx="6">
                        <c:v>Farm G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B041-4405-B29E-B34BE3D13C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045056"/>
        <c:axId val="123042976"/>
        <c:axId val="0"/>
      </c:bar3DChart>
      <c:catAx>
        <c:axId val="12304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042976"/>
        <c:crosses val="autoZero"/>
        <c:auto val="1"/>
        <c:lblAlgn val="ctr"/>
        <c:lblOffset val="100"/>
        <c:noMultiLvlLbl val="0"/>
      </c:catAx>
      <c:valAx>
        <c:axId val="12304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04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val>
            <c:numRef>
              <c:f>liv!$F$2:$F$8</c:f>
              <c:numCache>
                <c:formatCode>0.00%</c:formatCode>
                <c:ptCount val="7"/>
                <c:pt idx="0">
                  <c:v>-3.1999999999999316E-3</c:v>
                </c:pt>
                <c:pt idx="1">
                  <c:v>-1.780000000000001E-2</c:v>
                </c:pt>
                <c:pt idx="2">
                  <c:v>4.3499999999999941E-2</c:v>
                </c:pt>
                <c:pt idx="3">
                  <c:v>-7.0999999999999371E-3</c:v>
                </c:pt>
                <c:pt idx="4">
                  <c:v>4.999999999999716E-4</c:v>
                </c:pt>
                <c:pt idx="5">
                  <c:v>3.0400000000000062E-2</c:v>
                </c:pt>
                <c:pt idx="6">
                  <c:v>6.4000000000000055E-3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liv!$D$1</c15:sqref>
                        </c15:formulaRef>
                      </c:ext>
                    </c:extLst>
                    <c:strCache>
                      <c:ptCount val="1"/>
                      <c:pt idx="0">
                        <c:v>Livability Improvement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liv!$C$2:$C$8</c15:sqref>
                        </c15:formulaRef>
                      </c:ext>
                    </c:extLst>
                    <c:strCache>
                      <c:ptCount val="7"/>
                      <c:pt idx="0">
                        <c:v>Farm A</c:v>
                      </c:pt>
                      <c:pt idx="1">
                        <c:v>Farm B</c:v>
                      </c:pt>
                      <c:pt idx="2">
                        <c:v>Farm C</c:v>
                      </c:pt>
                      <c:pt idx="3">
                        <c:v>Farm D</c:v>
                      </c:pt>
                      <c:pt idx="4">
                        <c:v>Farm E</c:v>
                      </c:pt>
                      <c:pt idx="5">
                        <c:v>Farm F</c:v>
                      </c:pt>
                      <c:pt idx="6">
                        <c:v>Farm G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63E4-4132-AEC4-8E374BC5B6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1929696"/>
        <c:axId val="120306784"/>
        <c:axId val="0"/>
      </c:bar3DChart>
      <c:catAx>
        <c:axId val="5192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306784"/>
        <c:crosses val="autoZero"/>
        <c:auto val="1"/>
        <c:lblAlgn val="ctr"/>
        <c:lblOffset val="100"/>
        <c:noMultiLvlLbl val="0"/>
      </c:catAx>
      <c:valAx>
        <c:axId val="120306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29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PipShield FCR Improvement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('Live Metrics'!$O$14,'Live Metrics'!$O$24,'Live Metrics'!$O$29,'Live Metrics'!$O$33)</c:f>
              <c:numCache>
                <c:formatCode>General</c:formatCode>
                <c:ptCount val="4"/>
                <c:pt idx="0">
                  <c:v>-6.0000000000000053E-2</c:v>
                </c:pt>
                <c:pt idx="1">
                  <c:v>-5.9999999999999831E-2</c:v>
                </c:pt>
                <c:pt idx="2">
                  <c:v>-1.9999999999999796E-2</c:v>
                </c:pt>
                <c:pt idx="3">
                  <c:v>-2.9999999999999805E-2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3B-435E-BE71-7456444E46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5584767"/>
        <c:axId val="210332943"/>
      </c:barChart>
      <c:catAx>
        <c:axId val="595584767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332943"/>
        <c:crosses val="autoZero"/>
        <c:auto val="1"/>
        <c:lblAlgn val="ctr"/>
        <c:lblOffset val="100"/>
        <c:noMultiLvlLbl val="0"/>
      </c:catAx>
      <c:valAx>
        <c:axId val="2103329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5584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PipShield LW @ Plant</a:t>
            </a:r>
            <a:r>
              <a:rPr lang="en-US" baseline="0"/>
              <a:t> Improvement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'[Pipshield Data 8 2023 (version 1).xlsb.xlsx]Live Metrics'!$P$14,'[Pipshield Data 8 2023 (version 1).xlsb.xlsx]Live Metrics'!$P$24,'[Pipshield Data 8 2023 (version 1).xlsb.xlsx]Live Metrics'!$P$29,'[Pipshield Data 8 2023 (version 1).xlsb.xlsx]Live Metrics'!$P$33</c:f>
              <c:numCache>
                <c:formatCode>General</c:formatCode>
                <c:ptCount val="4"/>
                <c:pt idx="0">
                  <c:v>0.25</c:v>
                </c:pt>
                <c:pt idx="1">
                  <c:v>0.38999999999999968</c:v>
                </c:pt>
                <c:pt idx="2">
                  <c:v>0.16000000000000014</c:v>
                </c:pt>
                <c:pt idx="3">
                  <c:v>0.28000000000000025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96-4E15-9DA5-1E2A2CDD7A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9216559"/>
        <c:axId val="577292351"/>
      </c:barChart>
      <c:catAx>
        <c:axId val="84921655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292351"/>
        <c:crosses val="autoZero"/>
        <c:auto val="1"/>
        <c:lblAlgn val="ctr"/>
        <c:lblOffset val="100"/>
        <c:noMultiLvlLbl val="0"/>
      </c:catAx>
      <c:valAx>
        <c:axId val="577292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LW (lbs)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92165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Mortality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Sheet1!$B$2:$B$22</c:f>
              <c:numCache>
                <c:formatCode>0.00%</c:formatCode>
                <c:ptCount val="21"/>
                <c:pt idx="0">
                  <c:v>4.0000000000000001E-3</c:v>
                </c:pt>
                <c:pt idx="1">
                  <c:v>4.0000000000000001E-3</c:v>
                </c:pt>
                <c:pt idx="2">
                  <c:v>3.0000000000000001E-3</c:v>
                </c:pt>
                <c:pt idx="3">
                  <c:v>2.7499999999999998E-3</c:v>
                </c:pt>
                <c:pt idx="4">
                  <c:v>2.5000000000000001E-3</c:v>
                </c:pt>
                <c:pt idx="5">
                  <c:v>2E-3</c:v>
                </c:pt>
                <c:pt idx="6">
                  <c:v>2E-3</c:v>
                </c:pt>
                <c:pt idx="7">
                  <c:v>1.8E-3</c:v>
                </c:pt>
                <c:pt idx="8">
                  <c:v>1.4E-3</c:v>
                </c:pt>
                <c:pt idx="9">
                  <c:v>2.0999999999999999E-3</c:v>
                </c:pt>
                <c:pt idx="10">
                  <c:v>2.3999999999999998E-3</c:v>
                </c:pt>
                <c:pt idx="11">
                  <c:v>2.2399999999999998E-3</c:v>
                </c:pt>
                <c:pt idx="12">
                  <c:v>2.15E-3</c:v>
                </c:pt>
                <c:pt idx="13">
                  <c:v>2.1299999999999999E-3</c:v>
                </c:pt>
                <c:pt idx="14">
                  <c:v>2.1099999999999999E-3</c:v>
                </c:pt>
                <c:pt idx="15">
                  <c:v>1.9E-3</c:v>
                </c:pt>
                <c:pt idx="16">
                  <c:v>1.8600000000000001E-3</c:v>
                </c:pt>
                <c:pt idx="17">
                  <c:v>1.8400000000000001E-3</c:v>
                </c:pt>
                <c:pt idx="18">
                  <c:v>1.4E-3</c:v>
                </c:pt>
                <c:pt idx="19">
                  <c:v>1.2999999999999999E-3</c:v>
                </c:pt>
                <c:pt idx="20">
                  <c:v>1.1000000000000001E-3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Formaldehyde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Sheet1!$A$2:$A$22</c15:sqref>
                        </c15:formulaRef>
                      </c:ext>
                    </c:extLst>
                    <c:strCache>
                      <c:ptCount val="21"/>
                      <c:pt idx="0">
                        <c:v>Day 1</c:v>
                      </c:pt>
                      <c:pt idx="1">
                        <c:v>Day 2</c:v>
                      </c:pt>
                      <c:pt idx="2">
                        <c:v>Day 3</c:v>
                      </c:pt>
                      <c:pt idx="3">
                        <c:v>Day 4</c:v>
                      </c:pt>
                      <c:pt idx="4">
                        <c:v>Day 5</c:v>
                      </c:pt>
                      <c:pt idx="5">
                        <c:v>Day 6</c:v>
                      </c:pt>
                      <c:pt idx="6">
                        <c:v>Day 7</c:v>
                      </c:pt>
                      <c:pt idx="7">
                        <c:v>Day 8</c:v>
                      </c:pt>
                      <c:pt idx="8">
                        <c:v>Day 9</c:v>
                      </c:pt>
                      <c:pt idx="9">
                        <c:v>Day 10</c:v>
                      </c:pt>
                      <c:pt idx="10">
                        <c:v>Day 11</c:v>
                      </c:pt>
                      <c:pt idx="11">
                        <c:v>Day 12</c:v>
                      </c:pt>
                      <c:pt idx="12">
                        <c:v>Day 13</c:v>
                      </c:pt>
                      <c:pt idx="13">
                        <c:v>Day 14</c:v>
                      </c:pt>
                      <c:pt idx="14">
                        <c:v>Day 15</c:v>
                      </c:pt>
                      <c:pt idx="15">
                        <c:v>Day 16</c:v>
                      </c:pt>
                      <c:pt idx="16">
                        <c:v>Day 17</c:v>
                      </c:pt>
                      <c:pt idx="17">
                        <c:v>Day 18</c:v>
                      </c:pt>
                      <c:pt idx="18">
                        <c:v>Day 19</c:v>
                      </c:pt>
                      <c:pt idx="19">
                        <c:v>Day 20</c:v>
                      </c:pt>
                      <c:pt idx="20">
                        <c:v>Day 21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6FB2-4BC8-B56B-903D38DDC777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Sheet1!$C$2:$C$22</c:f>
              <c:numCache>
                <c:formatCode>0.00%</c:formatCode>
                <c:ptCount val="21"/>
                <c:pt idx="0">
                  <c:v>4.0000000000000001E-3</c:v>
                </c:pt>
                <c:pt idx="1">
                  <c:v>4.4999999999999997E-3</c:v>
                </c:pt>
                <c:pt idx="2">
                  <c:v>4.15E-3</c:v>
                </c:pt>
                <c:pt idx="3">
                  <c:v>3.48E-3</c:v>
                </c:pt>
                <c:pt idx="4">
                  <c:v>3.0000000000000001E-3</c:v>
                </c:pt>
                <c:pt idx="5">
                  <c:v>2.5000000000000001E-3</c:v>
                </c:pt>
                <c:pt idx="6">
                  <c:v>2E-3</c:v>
                </c:pt>
                <c:pt idx="7">
                  <c:v>1.8400000000000001E-3</c:v>
                </c:pt>
                <c:pt idx="8">
                  <c:v>1.3799999999999999E-3</c:v>
                </c:pt>
                <c:pt idx="9">
                  <c:v>1.42E-3</c:v>
                </c:pt>
                <c:pt idx="10">
                  <c:v>1.5100000000000001E-3</c:v>
                </c:pt>
                <c:pt idx="11">
                  <c:v>1.49E-3</c:v>
                </c:pt>
                <c:pt idx="12">
                  <c:v>1.4499999999999999E-3</c:v>
                </c:pt>
                <c:pt idx="13">
                  <c:v>1.42E-3</c:v>
                </c:pt>
                <c:pt idx="14">
                  <c:v>1.48E-3</c:v>
                </c:pt>
                <c:pt idx="15">
                  <c:v>1.42E-3</c:v>
                </c:pt>
                <c:pt idx="16">
                  <c:v>1.1999999999999999E-3</c:v>
                </c:pt>
                <c:pt idx="17">
                  <c:v>1.1199999999999999E-3</c:v>
                </c:pt>
                <c:pt idx="18">
                  <c:v>1.1100000000000001E-3</c:v>
                </c:pt>
                <c:pt idx="19">
                  <c:v>1.0300000000000001E-3</c:v>
                </c:pt>
                <c:pt idx="20">
                  <c:v>1E-3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PipShield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Sheet1!$A$2:$A$22</c15:sqref>
                        </c15:formulaRef>
                      </c:ext>
                    </c:extLst>
                    <c:strCache>
                      <c:ptCount val="21"/>
                      <c:pt idx="0">
                        <c:v>Day 1</c:v>
                      </c:pt>
                      <c:pt idx="1">
                        <c:v>Day 2</c:v>
                      </c:pt>
                      <c:pt idx="2">
                        <c:v>Day 3</c:v>
                      </c:pt>
                      <c:pt idx="3">
                        <c:v>Day 4</c:v>
                      </c:pt>
                      <c:pt idx="4">
                        <c:v>Day 5</c:v>
                      </c:pt>
                      <c:pt idx="5">
                        <c:v>Day 6</c:v>
                      </c:pt>
                      <c:pt idx="6">
                        <c:v>Day 7</c:v>
                      </c:pt>
                      <c:pt idx="7">
                        <c:v>Day 8</c:v>
                      </c:pt>
                      <c:pt idx="8">
                        <c:v>Day 9</c:v>
                      </c:pt>
                      <c:pt idx="9">
                        <c:v>Day 10</c:v>
                      </c:pt>
                      <c:pt idx="10">
                        <c:v>Day 11</c:v>
                      </c:pt>
                      <c:pt idx="11">
                        <c:v>Day 12</c:v>
                      </c:pt>
                      <c:pt idx="12">
                        <c:v>Day 13</c:v>
                      </c:pt>
                      <c:pt idx="13">
                        <c:v>Day 14</c:v>
                      </c:pt>
                      <c:pt idx="14">
                        <c:v>Day 15</c:v>
                      </c:pt>
                      <c:pt idx="15">
                        <c:v>Day 16</c:v>
                      </c:pt>
                      <c:pt idx="16">
                        <c:v>Day 17</c:v>
                      </c:pt>
                      <c:pt idx="17">
                        <c:v>Day 18</c:v>
                      </c:pt>
                      <c:pt idx="18">
                        <c:v>Day 19</c:v>
                      </c:pt>
                      <c:pt idx="19">
                        <c:v>Day 20</c:v>
                      </c:pt>
                      <c:pt idx="20">
                        <c:v>Day 21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6FB2-4BC8-B56B-903D38DDC7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18158528"/>
        <c:axId val="1018157088"/>
      </c:lineChart>
      <c:catAx>
        <c:axId val="101815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157088"/>
        <c:crosses val="autoZero"/>
        <c:auto val="1"/>
        <c:lblAlgn val="ctr"/>
        <c:lblOffset val="100"/>
        <c:noMultiLvlLbl val="0"/>
      </c:catAx>
      <c:valAx>
        <c:axId val="1018157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158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A1278F-1196-4DCF-8581-F97416C7AFB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9A0C6E-2DFE-4693-8F8D-DDF47B902DA8}">
      <dgm:prSet phldrT="[Text]" custT="1"/>
      <dgm:spPr>
        <a:xfrm>
          <a:off x="0" y="0"/>
          <a:ext cx="6165504" cy="2115053"/>
        </a:xfrm>
        <a:prstGeom prst="roundRect">
          <a:avLst>
            <a:gd name="adj" fmla="val 10000"/>
          </a:avLst>
        </a:prstGeom>
        <a:solidFill>
          <a:srgbClr val="00336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da-DK" sz="1600" b="1" dirty="0">
            <a:solidFill>
              <a:srgbClr val="2D0028"/>
            </a:solidFill>
            <a:latin typeface="BISans"/>
            <a:ea typeface="+mn-ea"/>
            <a:cs typeface="+mn-cs"/>
          </a:endParaRPr>
        </a:p>
        <a:p>
          <a:pPr>
            <a:buNone/>
          </a:pPr>
          <a:r>
            <a:rPr lang="da-DK" sz="1600" b="1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Hatchery ideal environment for microbial </a:t>
          </a:r>
          <a:r>
            <a:rPr lang="da-DK" sz="1600" b="1" dirty="0" err="1">
              <a:solidFill>
                <a:sysClr val="window" lastClr="FFFFFF"/>
              </a:solidFill>
              <a:latin typeface="BISans"/>
              <a:ea typeface="+mn-ea"/>
              <a:cs typeface="+mn-cs"/>
            </a:rPr>
            <a:t>contamination</a:t>
          </a:r>
          <a:r>
            <a:rPr lang="da-DK" sz="1600" b="1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 (i.e., </a:t>
          </a:r>
          <a:r>
            <a:rPr lang="da-DK" sz="1600" b="1" dirty="0" err="1">
              <a:solidFill>
                <a:sysClr val="window" lastClr="FFFFFF"/>
              </a:solidFill>
              <a:latin typeface="BISans"/>
              <a:ea typeface="+mn-ea"/>
              <a:cs typeface="+mn-cs"/>
            </a:rPr>
            <a:t>microbial</a:t>
          </a:r>
          <a:r>
            <a:rPr lang="da-DK" sz="1600" b="1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 </a:t>
          </a:r>
          <a:r>
            <a:rPr lang="da-DK" sz="1600" b="1" dirty="0" err="1">
              <a:solidFill>
                <a:sysClr val="window" lastClr="FFFFFF"/>
              </a:solidFill>
              <a:latin typeface="BISans"/>
              <a:ea typeface="+mn-ea"/>
              <a:cs typeface="+mn-cs"/>
            </a:rPr>
            <a:t>bloom</a:t>
          </a:r>
          <a:r>
            <a:rPr lang="da-DK" sz="1600" b="1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)</a:t>
          </a:r>
          <a:endParaRPr lang="en-US" sz="1600" b="1" dirty="0">
            <a:solidFill>
              <a:sysClr val="window" lastClr="FFFFFF"/>
            </a:solidFill>
            <a:latin typeface="BISans"/>
            <a:ea typeface="+mn-ea"/>
            <a:cs typeface="+mn-cs"/>
          </a:endParaRPr>
        </a:p>
      </dgm:t>
    </dgm:pt>
    <dgm:pt modelId="{DAEB15DC-623A-4102-AC79-BF0E44EEE61E}" type="parTrans" cxnId="{F627F3AA-DA6C-4C87-8E3D-D1031EE1E287}">
      <dgm:prSet/>
      <dgm:spPr/>
      <dgm:t>
        <a:bodyPr/>
        <a:lstStyle/>
        <a:p>
          <a:endParaRPr lang="en-US" sz="1200"/>
        </a:p>
      </dgm:t>
    </dgm:pt>
    <dgm:pt modelId="{D425A0B2-B25B-4CE8-825C-1852A7C5FFB6}" type="sibTrans" cxnId="{F627F3AA-DA6C-4C87-8E3D-D1031EE1E287}">
      <dgm:prSet/>
      <dgm:spPr/>
      <dgm:t>
        <a:bodyPr/>
        <a:lstStyle/>
        <a:p>
          <a:endParaRPr lang="en-US" sz="1200"/>
        </a:p>
      </dgm:t>
    </dgm:pt>
    <dgm:pt modelId="{6BC48EB1-F549-43F0-B887-C3EF57699590}">
      <dgm:prSet phldrT="[Text]" custT="1"/>
      <dgm:spPr>
        <a:xfrm>
          <a:off x="0" y="0"/>
          <a:ext cx="6165504" cy="2115053"/>
        </a:xfrm>
        <a:prstGeom prst="roundRect">
          <a:avLst>
            <a:gd name="adj" fmla="val 10000"/>
          </a:avLst>
        </a:prstGeom>
        <a:solidFill>
          <a:srgbClr val="00336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da-DK" sz="14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Large number of </a:t>
          </a:r>
          <a:r>
            <a:rPr lang="da-DK" sz="1400" dirty="0" err="1">
              <a:solidFill>
                <a:sysClr val="window" lastClr="FFFFFF"/>
              </a:solidFill>
              <a:latin typeface="BISans"/>
              <a:ea typeface="+mn-ea"/>
              <a:cs typeface="+mn-cs"/>
            </a:rPr>
            <a:t>microbes</a:t>
          </a:r>
          <a:r>
            <a:rPr lang="da-DK" sz="14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 on </a:t>
          </a:r>
          <a:r>
            <a:rPr lang="da-DK" sz="1400" dirty="0" err="1">
              <a:solidFill>
                <a:sysClr val="window" lastClr="FFFFFF"/>
              </a:solidFill>
              <a:latin typeface="BISans"/>
              <a:ea typeface="+mn-ea"/>
              <a:cs typeface="+mn-cs"/>
            </a:rPr>
            <a:t>egg</a:t>
          </a:r>
          <a:r>
            <a:rPr lang="da-DK" sz="14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 </a:t>
          </a:r>
          <a:r>
            <a:rPr lang="da-DK" sz="1400" dirty="0" err="1">
              <a:solidFill>
                <a:sysClr val="window" lastClr="FFFFFF"/>
              </a:solidFill>
              <a:latin typeface="BISans"/>
              <a:ea typeface="+mn-ea"/>
              <a:cs typeface="+mn-cs"/>
            </a:rPr>
            <a:t>surface</a:t>
          </a:r>
          <a:endParaRPr lang="en-US" sz="1400" dirty="0">
            <a:solidFill>
              <a:sysClr val="window" lastClr="FFFFFF"/>
            </a:solidFill>
            <a:latin typeface="BISans"/>
            <a:ea typeface="+mn-ea"/>
            <a:cs typeface="+mn-cs"/>
          </a:endParaRPr>
        </a:p>
      </dgm:t>
    </dgm:pt>
    <dgm:pt modelId="{9C03CAF3-08D5-4181-A162-07E2B093D0A3}" type="parTrans" cxnId="{807D1DBB-8776-41C3-8134-9FCC1554F6CB}">
      <dgm:prSet/>
      <dgm:spPr/>
      <dgm:t>
        <a:bodyPr/>
        <a:lstStyle/>
        <a:p>
          <a:endParaRPr lang="en-US" sz="1200"/>
        </a:p>
      </dgm:t>
    </dgm:pt>
    <dgm:pt modelId="{23B177DC-F4DC-44B9-B2D2-A832B339D67F}" type="sibTrans" cxnId="{807D1DBB-8776-41C3-8134-9FCC1554F6CB}">
      <dgm:prSet/>
      <dgm:spPr/>
      <dgm:t>
        <a:bodyPr/>
        <a:lstStyle/>
        <a:p>
          <a:endParaRPr lang="en-US" sz="1200"/>
        </a:p>
      </dgm:t>
    </dgm:pt>
    <dgm:pt modelId="{DDA2B37F-8A0D-45F7-B089-D979F2FB7D81}">
      <dgm:prSet phldrT="[Text]" custT="1"/>
      <dgm:spPr>
        <a:xfrm>
          <a:off x="0" y="2326559"/>
          <a:ext cx="6165504" cy="2115053"/>
        </a:xfrm>
        <a:prstGeom prst="roundRect">
          <a:avLst>
            <a:gd name="adj" fmla="val 10000"/>
          </a:avLst>
        </a:prstGeom>
        <a:solidFill>
          <a:srgbClr val="00336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da-DK" sz="1600" b="1" dirty="0">
            <a:solidFill>
              <a:srgbClr val="2D0028"/>
            </a:solidFill>
            <a:latin typeface="BISans"/>
            <a:ea typeface="+mn-ea"/>
            <a:cs typeface="+mn-cs"/>
          </a:endParaRPr>
        </a:p>
        <a:p>
          <a:pPr>
            <a:buNone/>
          </a:pPr>
          <a:r>
            <a:rPr lang="da-DK" sz="1600" b="1" dirty="0" err="1">
              <a:solidFill>
                <a:sysClr val="window" lastClr="FFFFFF"/>
              </a:solidFill>
              <a:latin typeface="BISans"/>
              <a:ea typeface="+mn-ea"/>
              <a:cs typeface="+mn-cs"/>
            </a:rPr>
            <a:t>Hatchery</a:t>
          </a:r>
          <a:r>
            <a:rPr lang="da-DK" sz="1600" b="1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 bloom </a:t>
          </a:r>
          <a:r>
            <a:rPr lang="da-DK" sz="1600" b="1" dirty="0" err="1">
              <a:solidFill>
                <a:sysClr val="window" lastClr="FFFFFF"/>
              </a:solidFill>
              <a:latin typeface="BISans"/>
              <a:ea typeface="+mn-ea"/>
              <a:cs typeface="+mn-cs"/>
            </a:rPr>
            <a:t>contributes</a:t>
          </a:r>
          <a:r>
            <a:rPr lang="da-DK" sz="1600" b="1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 to:</a:t>
          </a:r>
        </a:p>
      </dgm:t>
    </dgm:pt>
    <dgm:pt modelId="{77197703-AF4C-48E2-9472-E47574729B46}" type="parTrans" cxnId="{B5A60E44-2F20-4F25-B1E5-CBD8D85D79E7}">
      <dgm:prSet/>
      <dgm:spPr/>
      <dgm:t>
        <a:bodyPr/>
        <a:lstStyle/>
        <a:p>
          <a:endParaRPr lang="en-US" sz="1200"/>
        </a:p>
      </dgm:t>
    </dgm:pt>
    <dgm:pt modelId="{87A9A551-9789-40CC-A35F-C48E076C00A6}" type="sibTrans" cxnId="{B5A60E44-2F20-4F25-B1E5-CBD8D85D79E7}">
      <dgm:prSet/>
      <dgm:spPr/>
      <dgm:t>
        <a:bodyPr/>
        <a:lstStyle/>
        <a:p>
          <a:endParaRPr lang="en-US" sz="1200"/>
        </a:p>
      </dgm:t>
    </dgm:pt>
    <dgm:pt modelId="{DF5FFEC6-7E1D-45EB-A966-FC211A158665}">
      <dgm:prSet phldrT="[Text]" custT="1"/>
      <dgm:spPr>
        <a:xfrm>
          <a:off x="0" y="2326559"/>
          <a:ext cx="6165504" cy="2115053"/>
        </a:xfrm>
        <a:prstGeom prst="roundRect">
          <a:avLst>
            <a:gd name="adj" fmla="val 10000"/>
          </a:avLst>
        </a:prstGeom>
        <a:solidFill>
          <a:srgbClr val="00336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da-DK" sz="14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Reduced hatch rates </a:t>
          </a:r>
          <a:endParaRPr lang="en-US" sz="1400" dirty="0">
            <a:solidFill>
              <a:sysClr val="window" lastClr="FFFFFF"/>
            </a:solidFill>
            <a:latin typeface="BISans"/>
            <a:ea typeface="+mn-ea"/>
            <a:cs typeface="+mn-cs"/>
          </a:endParaRPr>
        </a:p>
      </dgm:t>
    </dgm:pt>
    <dgm:pt modelId="{A4A971A6-BD99-4968-93EB-A42FC2601A6F}" type="parTrans" cxnId="{590984A8-1D3D-4368-B2D8-845507DD8DF5}">
      <dgm:prSet/>
      <dgm:spPr/>
      <dgm:t>
        <a:bodyPr/>
        <a:lstStyle/>
        <a:p>
          <a:endParaRPr lang="en-US" sz="1200"/>
        </a:p>
      </dgm:t>
    </dgm:pt>
    <dgm:pt modelId="{7F488A0D-066A-433B-A0F3-8B1B2D972C59}" type="sibTrans" cxnId="{590984A8-1D3D-4368-B2D8-845507DD8DF5}">
      <dgm:prSet/>
      <dgm:spPr/>
      <dgm:t>
        <a:bodyPr/>
        <a:lstStyle/>
        <a:p>
          <a:endParaRPr lang="en-US" sz="1200"/>
        </a:p>
      </dgm:t>
    </dgm:pt>
    <dgm:pt modelId="{607FBAC5-5AFE-4049-A15F-ADFA01932D60}">
      <dgm:prSet custT="1"/>
      <dgm:spPr>
        <a:xfrm>
          <a:off x="0" y="0"/>
          <a:ext cx="6165504" cy="2115053"/>
        </a:xfrm>
        <a:prstGeom prst="roundRect">
          <a:avLst>
            <a:gd name="adj" fmla="val 10000"/>
          </a:avLst>
        </a:prstGeom>
        <a:solidFill>
          <a:srgbClr val="00336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da-DK" sz="1400" dirty="0" err="1">
              <a:solidFill>
                <a:sysClr val="window" lastClr="FFFFFF"/>
              </a:solidFill>
              <a:latin typeface="BISans"/>
              <a:ea typeface="+mn-ea"/>
              <a:cs typeface="+mn-cs"/>
            </a:rPr>
            <a:t>Warm</a:t>
          </a:r>
          <a:r>
            <a:rPr lang="da-DK" sz="14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 </a:t>
          </a:r>
          <a:r>
            <a:rPr lang="da-DK" sz="1400" dirty="0" err="1">
              <a:solidFill>
                <a:sysClr val="window" lastClr="FFFFFF"/>
              </a:solidFill>
              <a:latin typeface="BISans"/>
              <a:ea typeface="+mn-ea"/>
              <a:cs typeface="+mn-cs"/>
            </a:rPr>
            <a:t>temps</a:t>
          </a:r>
          <a:r>
            <a:rPr lang="da-DK" sz="14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 and humidity promote microbial growth</a:t>
          </a:r>
        </a:p>
      </dgm:t>
    </dgm:pt>
    <dgm:pt modelId="{F394713E-8257-436D-A137-223A8ADF7162}" type="parTrans" cxnId="{6C9694E1-577A-4B82-847B-418A210DC7C8}">
      <dgm:prSet/>
      <dgm:spPr/>
      <dgm:t>
        <a:bodyPr/>
        <a:lstStyle/>
        <a:p>
          <a:endParaRPr lang="en-US" sz="1200"/>
        </a:p>
      </dgm:t>
    </dgm:pt>
    <dgm:pt modelId="{DA5E0876-D8A7-434B-BAD0-13663465DB1C}" type="sibTrans" cxnId="{6C9694E1-577A-4B82-847B-418A210DC7C8}">
      <dgm:prSet/>
      <dgm:spPr/>
      <dgm:t>
        <a:bodyPr/>
        <a:lstStyle/>
        <a:p>
          <a:endParaRPr lang="en-US" sz="1200"/>
        </a:p>
      </dgm:t>
    </dgm:pt>
    <dgm:pt modelId="{1853F1A4-419F-4211-A2D0-15A34D653BF2}">
      <dgm:prSet custT="1"/>
      <dgm:spPr>
        <a:xfrm>
          <a:off x="0" y="2326559"/>
          <a:ext cx="6165504" cy="2115053"/>
        </a:xfrm>
        <a:prstGeom prst="roundRect">
          <a:avLst>
            <a:gd name="adj" fmla="val 10000"/>
          </a:avLst>
        </a:prstGeom>
        <a:solidFill>
          <a:srgbClr val="00336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da-DK" sz="14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Early chick exposure to potentially pathogenic bacteria</a:t>
          </a:r>
        </a:p>
      </dgm:t>
    </dgm:pt>
    <dgm:pt modelId="{E04D5241-F46E-4DA5-96AD-1977AF95DF8E}" type="parTrans" cxnId="{CEAC96B2-81F0-4144-AC34-2394B9FE1CA2}">
      <dgm:prSet/>
      <dgm:spPr/>
      <dgm:t>
        <a:bodyPr/>
        <a:lstStyle/>
        <a:p>
          <a:endParaRPr lang="en-US" sz="1200"/>
        </a:p>
      </dgm:t>
    </dgm:pt>
    <dgm:pt modelId="{F2A582DE-303A-4633-BDD7-809CC546668B}" type="sibTrans" cxnId="{CEAC96B2-81F0-4144-AC34-2394B9FE1CA2}">
      <dgm:prSet/>
      <dgm:spPr/>
      <dgm:t>
        <a:bodyPr/>
        <a:lstStyle/>
        <a:p>
          <a:endParaRPr lang="en-US" sz="1200"/>
        </a:p>
      </dgm:t>
    </dgm:pt>
    <dgm:pt modelId="{F08FB5BF-BF12-4339-AB73-7B4D328195D0}">
      <dgm:prSet custT="1"/>
      <dgm:spPr>
        <a:xfrm>
          <a:off x="0" y="2326559"/>
          <a:ext cx="6165504" cy="2115053"/>
        </a:xfrm>
        <a:prstGeom prst="roundRect">
          <a:avLst>
            <a:gd name="adj" fmla="val 10000"/>
          </a:avLst>
        </a:prstGeom>
        <a:solidFill>
          <a:srgbClr val="00336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da-DK" sz="14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Coliforms</a:t>
          </a:r>
        </a:p>
      </dgm:t>
    </dgm:pt>
    <dgm:pt modelId="{ADBC0BFF-D8D0-42DB-8E41-FCF0C452CD07}" type="parTrans" cxnId="{46333651-D002-4F60-BF4F-907CF1870595}">
      <dgm:prSet/>
      <dgm:spPr/>
      <dgm:t>
        <a:bodyPr/>
        <a:lstStyle/>
        <a:p>
          <a:endParaRPr lang="en-US" sz="1200"/>
        </a:p>
      </dgm:t>
    </dgm:pt>
    <dgm:pt modelId="{BBF704A0-4D4B-4037-B79F-A98CB0966614}" type="sibTrans" cxnId="{46333651-D002-4F60-BF4F-907CF1870595}">
      <dgm:prSet/>
      <dgm:spPr/>
      <dgm:t>
        <a:bodyPr/>
        <a:lstStyle/>
        <a:p>
          <a:endParaRPr lang="en-US" sz="1200"/>
        </a:p>
      </dgm:t>
    </dgm:pt>
    <dgm:pt modelId="{6EBFB7CD-F17D-4AD5-A1B2-9598FCD876BF}">
      <dgm:prSet custT="1"/>
      <dgm:spPr>
        <a:xfrm>
          <a:off x="0" y="2326559"/>
          <a:ext cx="6165504" cy="2115053"/>
        </a:xfrm>
        <a:prstGeom prst="roundRect">
          <a:avLst>
            <a:gd name="adj" fmla="val 10000"/>
          </a:avLst>
        </a:prstGeom>
        <a:solidFill>
          <a:srgbClr val="00336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da-DK" sz="1400" i="1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Staphylococcus</a:t>
          </a:r>
        </a:p>
      </dgm:t>
    </dgm:pt>
    <dgm:pt modelId="{F92048BE-B873-4439-B76E-72594367C79D}" type="parTrans" cxnId="{35BA93D6-50E1-4008-AFFA-3907BA1E172A}">
      <dgm:prSet/>
      <dgm:spPr/>
      <dgm:t>
        <a:bodyPr/>
        <a:lstStyle/>
        <a:p>
          <a:endParaRPr lang="en-US" sz="1200"/>
        </a:p>
      </dgm:t>
    </dgm:pt>
    <dgm:pt modelId="{B898C7CB-1DED-4B41-ACC1-5A6B10960E9A}" type="sibTrans" cxnId="{35BA93D6-50E1-4008-AFFA-3907BA1E172A}">
      <dgm:prSet/>
      <dgm:spPr/>
      <dgm:t>
        <a:bodyPr/>
        <a:lstStyle/>
        <a:p>
          <a:endParaRPr lang="en-US" sz="1200"/>
        </a:p>
      </dgm:t>
    </dgm:pt>
    <dgm:pt modelId="{469146A0-D2D0-4471-834A-CFCEA5233F25}">
      <dgm:prSet custT="1"/>
      <dgm:spPr>
        <a:xfrm>
          <a:off x="0" y="2326559"/>
          <a:ext cx="6165504" cy="2115053"/>
        </a:xfrm>
        <a:prstGeom prst="roundRect">
          <a:avLst>
            <a:gd name="adj" fmla="val 10000"/>
          </a:avLst>
        </a:prstGeom>
        <a:solidFill>
          <a:srgbClr val="00336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da-DK" sz="1400" i="1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Salmonella</a:t>
          </a:r>
        </a:p>
      </dgm:t>
    </dgm:pt>
    <dgm:pt modelId="{CDCEBB6D-DC4E-4179-B376-B6F2C21B2CAA}" type="parTrans" cxnId="{3F51CB36-3188-4C3C-9C62-5FB71A90AD1E}">
      <dgm:prSet/>
      <dgm:spPr/>
      <dgm:t>
        <a:bodyPr/>
        <a:lstStyle/>
        <a:p>
          <a:endParaRPr lang="en-US" sz="1200"/>
        </a:p>
      </dgm:t>
    </dgm:pt>
    <dgm:pt modelId="{5C60ED0A-DF00-4725-AB1F-1A2568C8E00E}" type="sibTrans" cxnId="{3F51CB36-3188-4C3C-9C62-5FB71A90AD1E}">
      <dgm:prSet/>
      <dgm:spPr/>
      <dgm:t>
        <a:bodyPr/>
        <a:lstStyle/>
        <a:p>
          <a:endParaRPr lang="en-US" sz="1200"/>
        </a:p>
      </dgm:t>
    </dgm:pt>
    <dgm:pt modelId="{0A612519-FCEE-4E17-96BF-13F614ADA979}" type="pres">
      <dgm:prSet presAssocID="{A7A1278F-1196-4DCF-8581-F97416C7AFBF}" presName="linear" presStyleCnt="0">
        <dgm:presLayoutVars>
          <dgm:dir/>
          <dgm:resizeHandles val="exact"/>
        </dgm:presLayoutVars>
      </dgm:prSet>
      <dgm:spPr/>
    </dgm:pt>
    <dgm:pt modelId="{2191C524-A3C5-43C6-816D-AD49522329B7}" type="pres">
      <dgm:prSet presAssocID="{409A0C6E-2DFE-4693-8F8D-DDF47B902DA8}" presName="comp" presStyleCnt="0"/>
      <dgm:spPr/>
    </dgm:pt>
    <dgm:pt modelId="{A5C3225F-AB08-4906-8A11-D9A6E1BCC203}" type="pres">
      <dgm:prSet presAssocID="{409A0C6E-2DFE-4693-8F8D-DDF47B902DA8}" presName="box" presStyleLbl="node1" presStyleIdx="0" presStyleCnt="2"/>
      <dgm:spPr/>
    </dgm:pt>
    <dgm:pt modelId="{C0218C37-A0A7-444D-B8A6-9431195D6C90}" type="pres">
      <dgm:prSet presAssocID="{409A0C6E-2DFE-4693-8F8D-DDF47B902DA8}" presName="img" presStyleLbl="fgImgPlace1" presStyleIdx="0" presStyleCnt="2" custLinFactNeighborX="-3498" custLinFactNeighborY="380"/>
      <dgm:spPr>
        <a:xfrm>
          <a:off x="168371" y="217935"/>
          <a:ext cx="1233100" cy="16920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35000" r="-35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11FA891F-72E8-4A3F-871B-0DFDA931D285}" type="pres">
      <dgm:prSet presAssocID="{409A0C6E-2DFE-4693-8F8D-DDF47B902DA8}" presName="text" presStyleLbl="node1" presStyleIdx="0" presStyleCnt="2">
        <dgm:presLayoutVars>
          <dgm:bulletEnabled val="1"/>
        </dgm:presLayoutVars>
      </dgm:prSet>
      <dgm:spPr/>
    </dgm:pt>
    <dgm:pt modelId="{EFC45CB3-0C3E-40A9-9A29-7493D98EF7BA}" type="pres">
      <dgm:prSet presAssocID="{D425A0B2-B25B-4CE8-825C-1852A7C5FFB6}" presName="spacer" presStyleCnt="0"/>
      <dgm:spPr/>
    </dgm:pt>
    <dgm:pt modelId="{2B8DEE4C-F034-40D7-A4FA-6BCAF03E95A7}" type="pres">
      <dgm:prSet presAssocID="{DDA2B37F-8A0D-45F7-B089-D979F2FB7D81}" presName="comp" presStyleCnt="0"/>
      <dgm:spPr/>
    </dgm:pt>
    <dgm:pt modelId="{7CA28193-2CF2-422F-A2B1-8BA511EC5361}" type="pres">
      <dgm:prSet presAssocID="{DDA2B37F-8A0D-45F7-B089-D979F2FB7D81}" presName="box" presStyleLbl="node1" presStyleIdx="1" presStyleCnt="2"/>
      <dgm:spPr/>
    </dgm:pt>
    <dgm:pt modelId="{AA23CB47-2145-4A77-AF4B-28EA6AFC7370}" type="pres">
      <dgm:prSet presAssocID="{DDA2B37F-8A0D-45F7-B089-D979F2FB7D81}" presName="img" presStyleLbl="fgImgPlace1" presStyleIdx="1" presStyleCnt="2" custLinFactNeighborX="-3498" custLinFactNeighborY="964"/>
      <dgm:spPr>
        <a:xfrm>
          <a:off x="168371" y="2554376"/>
          <a:ext cx="1233100" cy="16920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l="-31000" r="-31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94677142-E528-410C-BE1D-56422AE9839D}" type="pres">
      <dgm:prSet presAssocID="{DDA2B37F-8A0D-45F7-B089-D979F2FB7D81}" presName="text" presStyleLbl="node1" presStyleIdx="1" presStyleCnt="2">
        <dgm:presLayoutVars>
          <dgm:bulletEnabled val="1"/>
        </dgm:presLayoutVars>
      </dgm:prSet>
      <dgm:spPr/>
    </dgm:pt>
  </dgm:ptLst>
  <dgm:cxnLst>
    <dgm:cxn modelId="{15DFF213-4639-40DD-A571-037C280469DD}" type="presOf" srcId="{F08FB5BF-BF12-4339-AB73-7B4D328195D0}" destId="{7CA28193-2CF2-422F-A2B1-8BA511EC5361}" srcOrd="0" destOrd="3" presId="urn:microsoft.com/office/officeart/2005/8/layout/vList4"/>
    <dgm:cxn modelId="{D42C121C-4B84-4729-A6B7-4F05376A96C8}" type="presOf" srcId="{469146A0-D2D0-4471-834A-CFCEA5233F25}" destId="{94677142-E528-410C-BE1D-56422AE9839D}" srcOrd="1" destOrd="5" presId="urn:microsoft.com/office/officeart/2005/8/layout/vList4"/>
    <dgm:cxn modelId="{D3E89125-4499-4C39-A877-F89361706DF4}" type="presOf" srcId="{F08FB5BF-BF12-4339-AB73-7B4D328195D0}" destId="{94677142-E528-410C-BE1D-56422AE9839D}" srcOrd="1" destOrd="3" presId="urn:microsoft.com/office/officeart/2005/8/layout/vList4"/>
    <dgm:cxn modelId="{E535042C-235A-41DC-977A-5C927FAE2500}" type="presOf" srcId="{DF5FFEC6-7E1D-45EB-A966-FC211A158665}" destId="{7CA28193-2CF2-422F-A2B1-8BA511EC5361}" srcOrd="0" destOrd="1" presId="urn:microsoft.com/office/officeart/2005/8/layout/vList4"/>
    <dgm:cxn modelId="{3F51CB36-3188-4C3C-9C62-5FB71A90AD1E}" srcId="{1853F1A4-419F-4211-A2D0-15A34D653BF2}" destId="{469146A0-D2D0-4471-834A-CFCEA5233F25}" srcOrd="2" destOrd="0" parTransId="{CDCEBB6D-DC4E-4179-B376-B6F2C21B2CAA}" sibTransId="{5C60ED0A-DF00-4725-AB1F-1A2568C8E00E}"/>
    <dgm:cxn modelId="{B5A60E44-2F20-4F25-B1E5-CBD8D85D79E7}" srcId="{A7A1278F-1196-4DCF-8581-F97416C7AFBF}" destId="{DDA2B37F-8A0D-45F7-B089-D979F2FB7D81}" srcOrd="1" destOrd="0" parTransId="{77197703-AF4C-48E2-9472-E47574729B46}" sibTransId="{87A9A551-9789-40CC-A35F-C48E076C00A6}"/>
    <dgm:cxn modelId="{0072494A-EF4D-4D39-AB89-C1097E639816}" type="presOf" srcId="{409A0C6E-2DFE-4693-8F8D-DDF47B902DA8}" destId="{A5C3225F-AB08-4906-8A11-D9A6E1BCC203}" srcOrd="0" destOrd="0" presId="urn:microsoft.com/office/officeart/2005/8/layout/vList4"/>
    <dgm:cxn modelId="{46333651-D002-4F60-BF4F-907CF1870595}" srcId="{1853F1A4-419F-4211-A2D0-15A34D653BF2}" destId="{F08FB5BF-BF12-4339-AB73-7B4D328195D0}" srcOrd="0" destOrd="0" parTransId="{ADBC0BFF-D8D0-42DB-8E41-FCF0C452CD07}" sibTransId="{BBF704A0-4D4B-4037-B79F-A98CB0966614}"/>
    <dgm:cxn modelId="{A0478C77-8035-4B5E-9620-922532B397A6}" type="presOf" srcId="{6BC48EB1-F549-43F0-B887-C3EF57699590}" destId="{11FA891F-72E8-4A3F-871B-0DFDA931D285}" srcOrd="1" destOrd="1" presId="urn:microsoft.com/office/officeart/2005/8/layout/vList4"/>
    <dgm:cxn modelId="{443F335A-9973-4719-B62C-45B45FC5E4DC}" type="presOf" srcId="{A7A1278F-1196-4DCF-8581-F97416C7AFBF}" destId="{0A612519-FCEE-4E17-96BF-13F614ADA979}" srcOrd="0" destOrd="0" presId="urn:microsoft.com/office/officeart/2005/8/layout/vList4"/>
    <dgm:cxn modelId="{228B4489-1993-4B51-AC53-D900A0E387BB}" type="presOf" srcId="{1853F1A4-419F-4211-A2D0-15A34D653BF2}" destId="{94677142-E528-410C-BE1D-56422AE9839D}" srcOrd="1" destOrd="2" presId="urn:microsoft.com/office/officeart/2005/8/layout/vList4"/>
    <dgm:cxn modelId="{68751F8A-FEBD-4DC7-8BCB-3A39FD3E08FD}" type="presOf" srcId="{6EBFB7CD-F17D-4AD5-A1B2-9598FCD876BF}" destId="{94677142-E528-410C-BE1D-56422AE9839D}" srcOrd="1" destOrd="4" presId="urn:microsoft.com/office/officeart/2005/8/layout/vList4"/>
    <dgm:cxn modelId="{01C68F8A-53D5-4DB4-927B-9A564688B0AF}" type="presOf" srcId="{1853F1A4-419F-4211-A2D0-15A34D653BF2}" destId="{7CA28193-2CF2-422F-A2B1-8BA511EC5361}" srcOrd="0" destOrd="2" presId="urn:microsoft.com/office/officeart/2005/8/layout/vList4"/>
    <dgm:cxn modelId="{0454D68D-0C38-45A2-8CF9-0BC8E37789D4}" type="presOf" srcId="{607FBAC5-5AFE-4049-A15F-ADFA01932D60}" destId="{11FA891F-72E8-4A3F-871B-0DFDA931D285}" srcOrd="1" destOrd="2" presId="urn:microsoft.com/office/officeart/2005/8/layout/vList4"/>
    <dgm:cxn modelId="{AB703C8E-A714-4376-99F6-0241B8D14C17}" type="presOf" srcId="{469146A0-D2D0-4471-834A-CFCEA5233F25}" destId="{7CA28193-2CF2-422F-A2B1-8BA511EC5361}" srcOrd="0" destOrd="5" presId="urn:microsoft.com/office/officeart/2005/8/layout/vList4"/>
    <dgm:cxn modelId="{75416DA7-58FE-4DE2-8234-253827BFD52A}" type="presOf" srcId="{DF5FFEC6-7E1D-45EB-A966-FC211A158665}" destId="{94677142-E528-410C-BE1D-56422AE9839D}" srcOrd="1" destOrd="1" presId="urn:microsoft.com/office/officeart/2005/8/layout/vList4"/>
    <dgm:cxn modelId="{590984A8-1D3D-4368-B2D8-845507DD8DF5}" srcId="{DDA2B37F-8A0D-45F7-B089-D979F2FB7D81}" destId="{DF5FFEC6-7E1D-45EB-A966-FC211A158665}" srcOrd="0" destOrd="0" parTransId="{A4A971A6-BD99-4968-93EB-A42FC2601A6F}" sibTransId="{7F488A0D-066A-433B-A0F3-8B1B2D972C59}"/>
    <dgm:cxn modelId="{F627F3AA-DA6C-4C87-8E3D-D1031EE1E287}" srcId="{A7A1278F-1196-4DCF-8581-F97416C7AFBF}" destId="{409A0C6E-2DFE-4693-8F8D-DDF47B902DA8}" srcOrd="0" destOrd="0" parTransId="{DAEB15DC-623A-4102-AC79-BF0E44EEE61E}" sibTransId="{D425A0B2-B25B-4CE8-825C-1852A7C5FFB6}"/>
    <dgm:cxn modelId="{CEAC96B2-81F0-4144-AC34-2394B9FE1CA2}" srcId="{DDA2B37F-8A0D-45F7-B089-D979F2FB7D81}" destId="{1853F1A4-419F-4211-A2D0-15A34D653BF2}" srcOrd="1" destOrd="0" parTransId="{E04D5241-F46E-4DA5-96AD-1977AF95DF8E}" sibTransId="{F2A582DE-303A-4633-BDD7-809CC546668B}"/>
    <dgm:cxn modelId="{CC5A58B5-8A68-4C9B-B244-3CC38A561F0A}" type="presOf" srcId="{6EBFB7CD-F17D-4AD5-A1B2-9598FCD876BF}" destId="{7CA28193-2CF2-422F-A2B1-8BA511EC5361}" srcOrd="0" destOrd="4" presId="urn:microsoft.com/office/officeart/2005/8/layout/vList4"/>
    <dgm:cxn modelId="{807D1DBB-8776-41C3-8134-9FCC1554F6CB}" srcId="{409A0C6E-2DFE-4693-8F8D-DDF47B902DA8}" destId="{6BC48EB1-F549-43F0-B887-C3EF57699590}" srcOrd="0" destOrd="0" parTransId="{9C03CAF3-08D5-4181-A162-07E2B093D0A3}" sibTransId="{23B177DC-F4DC-44B9-B2D2-A832B339D67F}"/>
    <dgm:cxn modelId="{C5BF65C2-4C71-435F-91DF-5413B5634846}" type="presOf" srcId="{607FBAC5-5AFE-4049-A15F-ADFA01932D60}" destId="{A5C3225F-AB08-4906-8A11-D9A6E1BCC203}" srcOrd="0" destOrd="2" presId="urn:microsoft.com/office/officeart/2005/8/layout/vList4"/>
    <dgm:cxn modelId="{782A57C7-5F64-49FB-98A2-EAE7BDDA8664}" type="presOf" srcId="{6BC48EB1-F549-43F0-B887-C3EF57699590}" destId="{A5C3225F-AB08-4906-8A11-D9A6E1BCC203}" srcOrd="0" destOrd="1" presId="urn:microsoft.com/office/officeart/2005/8/layout/vList4"/>
    <dgm:cxn modelId="{214953D0-E2C9-4CDC-9906-665B84D05D3D}" type="presOf" srcId="{DDA2B37F-8A0D-45F7-B089-D979F2FB7D81}" destId="{7CA28193-2CF2-422F-A2B1-8BA511EC5361}" srcOrd="0" destOrd="0" presId="urn:microsoft.com/office/officeart/2005/8/layout/vList4"/>
    <dgm:cxn modelId="{35BA93D6-50E1-4008-AFFA-3907BA1E172A}" srcId="{1853F1A4-419F-4211-A2D0-15A34D653BF2}" destId="{6EBFB7CD-F17D-4AD5-A1B2-9598FCD876BF}" srcOrd="1" destOrd="0" parTransId="{F92048BE-B873-4439-B76E-72594367C79D}" sibTransId="{B898C7CB-1DED-4B41-ACC1-5A6B10960E9A}"/>
    <dgm:cxn modelId="{B1ADD0DF-4526-4D82-B292-440B64A6AF90}" type="presOf" srcId="{409A0C6E-2DFE-4693-8F8D-DDF47B902DA8}" destId="{11FA891F-72E8-4A3F-871B-0DFDA931D285}" srcOrd="1" destOrd="0" presId="urn:microsoft.com/office/officeart/2005/8/layout/vList4"/>
    <dgm:cxn modelId="{BB31FDE0-0DC8-404D-80F3-64744AFF1E48}" type="presOf" srcId="{DDA2B37F-8A0D-45F7-B089-D979F2FB7D81}" destId="{94677142-E528-410C-BE1D-56422AE9839D}" srcOrd="1" destOrd="0" presId="urn:microsoft.com/office/officeart/2005/8/layout/vList4"/>
    <dgm:cxn modelId="{6C9694E1-577A-4B82-847B-418A210DC7C8}" srcId="{409A0C6E-2DFE-4693-8F8D-DDF47B902DA8}" destId="{607FBAC5-5AFE-4049-A15F-ADFA01932D60}" srcOrd="1" destOrd="0" parTransId="{F394713E-8257-436D-A137-223A8ADF7162}" sibTransId="{DA5E0876-D8A7-434B-BAD0-13663465DB1C}"/>
    <dgm:cxn modelId="{07FDAB91-17A1-4443-A969-41D2B3E416E5}" type="presParOf" srcId="{0A612519-FCEE-4E17-96BF-13F614ADA979}" destId="{2191C524-A3C5-43C6-816D-AD49522329B7}" srcOrd="0" destOrd="0" presId="urn:microsoft.com/office/officeart/2005/8/layout/vList4"/>
    <dgm:cxn modelId="{6149EF38-DDDC-40DB-93AC-BA1614639538}" type="presParOf" srcId="{2191C524-A3C5-43C6-816D-AD49522329B7}" destId="{A5C3225F-AB08-4906-8A11-D9A6E1BCC203}" srcOrd="0" destOrd="0" presId="urn:microsoft.com/office/officeart/2005/8/layout/vList4"/>
    <dgm:cxn modelId="{D2B6C026-387F-4BB7-91AE-22E6FFE5807E}" type="presParOf" srcId="{2191C524-A3C5-43C6-816D-AD49522329B7}" destId="{C0218C37-A0A7-444D-B8A6-9431195D6C90}" srcOrd="1" destOrd="0" presId="urn:microsoft.com/office/officeart/2005/8/layout/vList4"/>
    <dgm:cxn modelId="{CE12D327-3949-4515-AD13-334F472D4195}" type="presParOf" srcId="{2191C524-A3C5-43C6-816D-AD49522329B7}" destId="{11FA891F-72E8-4A3F-871B-0DFDA931D285}" srcOrd="2" destOrd="0" presId="urn:microsoft.com/office/officeart/2005/8/layout/vList4"/>
    <dgm:cxn modelId="{03D3DDAD-3519-4CD7-BA01-024F9F3E7169}" type="presParOf" srcId="{0A612519-FCEE-4E17-96BF-13F614ADA979}" destId="{EFC45CB3-0C3E-40A9-9A29-7493D98EF7BA}" srcOrd="1" destOrd="0" presId="urn:microsoft.com/office/officeart/2005/8/layout/vList4"/>
    <dgm:cxn modelId="{4A8E088A-927E-41BA-A694-DCA96B33DA0C}" type="presParOf" srcId="{0A612519-FCEE-4E17-96BF-13F614ADA979}" destId="{2B8DEE4C-F034-40D7-A4FA-6BCAF03E95A7}" srcOrd="2" destOrd="0" presId="urn:microsoft.com/office/officeart/2005/8/layout/vList4"/>
    <dgm:cxn modelId="{8F8A1AEE-9027-45E5-92FC-C6AB47285985}" type="presParOf" srcId="{2B8DEE4C-F034-40D7-A4FA-6BCAF03E95A7}" destId="{7CA28193-2CF2-422F-A2B1-8BA511EC5361}" srcOrd="0" destOrd="0" presId="urn:microsoft.com/office/officeart/2005/8/layout/vList4"/>
    <dgm:cxn modelId="{5A10DDF7-865B-4F6C-85D9-227B18B558B2}" type="presParOf" srcId="{2B8DEE4C-F034-40D7-A4FA-6BCAF03E95A7}" destId="{AA23CB47-2145-4A77-AF4B-28EA6AFC7370}" srcOrd="1" destOrd="0" presId="urn:microsoft.com/office/officeart/2005/8/layout/vList4"/>
    <dgm:cxn modelId="{65C540F7-9CBF-40B1-88DA-4D8EAC64164A}" type="presParOf" srcId="{2B8DEE4C-F034-40D7-A4FA-6BCAF03E95A7}" destId="{94677142-E528-410C-BE1D-56422AE9839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3225F-AB08-4906-8A11-D9A6E1BCC203}">
      <dsp:nvSpPr>
        <dsp:cNvPr id="0" name=""/>
        <dsp:cNvSpPr/>
      </dsp:nvSpPr>
      <dsp:spPr>
        <a:xfrm>
          <a:off x="0" y="0"/>
          <a:ext cx="6165504" cy="2115053"/>
        </a:xfrm>
        <a:prstGeom prst="roundRect">
          <a:avLst>
            <a:gd name="adj" fmla="val 10000"/>
          </a:avLst>
        </a:prstGeom>
        <a:solidFill>
          <a:srgbClr val="00336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600" b="1" kern="1200" dirty="0">
            <a:solidFill>
              <a:srgbClr val="2D0028"/>
            </a:solidFill>
            <a:latin typeface="BISans"/>
            <a:ea typeface="+mn-ea"/>
            <a:cs typeface="+mn-cs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b="1" kern="12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Hatchery ideal environment for microbial </a:t>
          </a:r>
          <a:r>
            <a:rPr lang="da-DK" sz="1600" b="1" kern="1200" dirty="0" err="1">
              <a:solidFill>
                <a:sysClr val="window" lastClr="FFFFFF"/>
              </a:solidFill>
              <a:latin typeface="BISans"/>
              <a:ea typeface="+mn-ea"/>
              <a:cs typeface="+mn-cs"/>
            </a:rPr>
            <a:t>contamination</a:t>
          </a:r>
          <a:r>
            <a:rPr lang="da-DK" sz="1600" b="1" kern="12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 (i.e., </a:t>
          </a:r>
          <a:r>
            <a:rPr lang="da-DK" sz="1600" b="1" kern="1200" dirty="0" err="1">
              <a:solidFill>
                <a:sysClr val="window" lastClr="FFFFFF"/>
              </a:solidFill>
              <a:latin typeface="BISans"/>
              <a:ea typeface="+mn-ea"/>
              <a:cs typeface="+mn-cs"/>
            </a:rPr>
            <a:t>microbial</a:t>
          </a:r>
          <a:r>
            <a:rPr lang="da-DK" sz="1600" b="1" kern="12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 </a:t>
          </a:r>
          <a:r>
            <a:rPr lang="da-DK" sz="1600" b="1" kern="1200" dirty="0" err="1">
              <a:solidFill>
                <a:sysClr val="window" lastClr="FFFFFF"/>
              </a:solidFill>
              <a:latin typeface="BISans"/>
              <a:ea typeface="+mn-ea"/>
              <a:cs typeface="+mn-cs"/>
            </a:rPr>
            <a:t>bloom</a:t>
          </a:r>
          <a:r>
            <a:rPr lang="da-DK" sz="1600" b="1" kern="12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)</a:t>
          </a:r>
          <a:endParaRPr lang="en-US" sz="1600" b="1" kern="1200" dirty="0">
            <a:solidFill>
              <a:sysClr val="window" lastClr="FFFFFF"/>
            </a:solidFill>
            <a:latin typeface="BISans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400" kern="12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Large number of </a:t>
          </a:r>
          <a:r>
            <a:rPr lang="da-DK" sz="1400" kern="1200" dirty="0" err="1">
              <a:solidFill>
                <a:sysClr val="window" lastClr="FFFFFF"/>
              </a:solidFill>
              <a:latin typeface="BISans"/>
              <a:ea typeface="+mn-ea"/>
              <a:cs typeface="+mn-cs"/>
            </a:rPr>
            <a:t>microbes</a:t>
          </a:r>
          <a:r>
            <a:rPr lang="da-DK" sz="1400" kern="12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 on </a:t>
          </a:r>
          <a:r>
            <a:rPr lang="da-DK" sz="1400" kern="1200" dirty="0" err="1">
              <a:solidFill>
                <a:sysClr val="window" lastClr="FFFFFF"/>
              </a:solidFill>
              <a:latin typeface="BISans"/>
              <a:ea typeface="+mn-ea"/>
              <a:cs typeface="+mn-cs"/>
            </a:rPr>
            <a:t>egg</a:t>
          </a:r>
          <a:r>
            <a:rPr lang="da-DK" sz="1400" kern="12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 </a:t>
          </a:r>
          <a:r>
            <a:rPr lang="da-DK" sz="1400" kern="1200" dirty="0" err="1">
              <a:solidFill>
                <a:sysClr val="window" lastClr="FFFFFF"/>
              </a:solidFill>
              <a:latin typeface="BISans"/>
              <a:ea typeface="+mn-ea"/>
              <a:cs typeface="+mn-cs"/>
            </a:rPr>
            <a:t>surface</a:t>
          </a:r>
          <a:endParaRPr lang="en-US" sz="1400" kern="1200" dirty="0">
            <a:solidFill>
              <a:sysClr val="window" lastClr="FFFFFF"/>
            </a:solidFill>
            <a:latin typeface="BISans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400" kern="1200" dirty="0" err="1">
              <a:solidFill>
                <a:sysClr val="window" lastClr="FFFFFF"/>
              </a:solidFill>
              <a:latin typeface="BISans"/>
              <a:ea typeface="+mn-ea"/>
              <a:cs typeface="+mn-cs"/>
            </a:rPr>
            <a:t>Warm</a:t>
          </a:r>
          <a:r>
            <a:rPr lang="da-DK" sz="1400" kern="12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 </a:t>
          </a:r>
          <a:r>
            <a:rPr lang="da-DK" sz="1400" kern="1200" dirty="0" err="1">
              <a:solidFill>
                <a:sysClr val="window" lastClr="FFFFFF"/>
              </a:solidFill>
              <a:latin typeface="BISans"/>
              <a:ea typeface="+mn-ea"/>
              <a:cs typeface="+mn-cs"/>
            </a:rPr>
            <a:t>temps</a:t>
          </a:r>
          <a:r>
            <a:rPr lang="da-DK" sz="1400" kern="12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 and humidity promote microbial growth</a:t>
          </a:r>
        </a:p>
      </dsp:txBody>
      <dsp:txXfrm>
        <a:off x="1506554" y="61948"/>
        <a:ext cx="4597001" cy="1991157"/>
      </dsp:txXfrm>
    </dsp:sp>
    <dsp:sp modelId="{C0218C37-A0A7-444D-B8A6-9431195D6C90}">
      <dsp:nvSpPr>
        <dsp:cNvPr id="0" name=""/>
        <dsp:cNvSpPr/>
      </dsp:nvSpPr>
      <dsp:spPr>
        <a:xfrm>
          <a:off x="168371" y="217935"/>
          <a:ext cx="1233100" cy="16920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35000" r="-35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A28193-2CF2-422F-A2B1-8BA511EC5361}">
      <dsp:nvSpPr>
        <dsp:cNvPr id="0" name=""/>
        <dsp:cNvSpPr/>
      </dsp:nvSpPr>
      <dsp:spPr>
        <a:xfrm>
          <a:off x="0" y="2326559"/>
          <a:ext cx="6165504" cy="2115053"/>
        </a:xfrm>
        <a:prstGeom prst="roundRect">
          <a:avLst>
            <a:gd name="adj" fmla="val 10000"/>
          </a:avLst>
        </a:prstGeom>
        <a:solidFill>
          <a:srgbClr val="00336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600" b="1" kern="1200" dirty="0">
            <a:solidFill>
              <a:srgbClr val="2D0028"/>
            </a:solidFill>
            <a:latin typeface="BISans"/>
            <a:ea typeface="+mn-ea"/>
            <a:cs typeface="+mn-cs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b="1" kern="1200" dirty="0" err="1">
              <a:solidFill>
                <a:sysClr val="window" lastClr="FFFFFF"/>
              </a:solidFill>
              <a:latin typeface="BISans"/>
              <a:ea typeface="+mn-ea"/>
              <a:cs typeface="+mn-cs"/>
            </a:rPr>
            <a:t>Hatchery</a:t>
          </a:r>
          <a:r>
            <a:rPr lang="da-DK" sz="1600" b="1" kern="12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 bloom </a:t>
          </a:r>
          <a:r>
            <a:rPr lang="da-DK" sz="1600" b="1" kern="1200" dirty="0" err="1">
              <a:solidFill>
                <a:sysClr val="window" lastClr="FFFFFF"/>
              </a:solidFill>
              <a:latin typeface="BISans"/>
              <a:ea typeface="+mn-ea"/>
              <a:cs typeface="+mn-cs"/>
            </a:rPr>
            <a:t>contributes</a:t>
          </a:r>
          <a:r>
            <a:rPr lang="da-DK" sz="1600" b="1" kern="12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 to: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400" kern="12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Reduced hatch rates </a:t>
          </a:r>
          <a:endParaRPr lang="en-US" sz="1400" kern="1200" dirty="0">
            <a:solidFill>
              <a:sysClr val="window" lastClr="FFFFFF"/>
            </a:solidFill>
            <a:latin typeface="BISans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400" kern="12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Early chick exposure to potentially pathogenic bacteria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400" kern="12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Coliforms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400" i="1" kern="12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Staphylococcus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400" i="1" kern="1200" dirty="0">
              <a:solidFill>
                <a:sysClr val="window" lastClr="FFFFFF"/>
              </a:solidFill>
              <a:latin typeface="BISans"/>
              <a:ea typeface="+mn-ea"/>
              <a:cs typeface="+mn-cs"/>
            </a:rPr>
            <a:t>Salmonella</a:t>
          </a:r>
        </a:p>
      </dsp:txBody>
      <dsp:txXfrm>
        <a:off x="1506554" y="2388507"/>
        <a:ext cx="4597001" cy="1991157"/>
      </dsp:txXfrm>
    </dsp:sp>
    <dsp:sp modelId="{AA23CB47-2145-4A77-AF4B-28EA6AFC7370}">
      <dsp:nvSpPr>
        <dsp:cNvPr id="0" name=""/>
        <dsp:cNvSpPr/>
      </dsp:nvSpPr>
      <dsp:spPr>
        <a:xfrm>
          <a:off x="168371" y="2554376"/>
          <a:ext cx="1233100" cy="16920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l="-31000" r="-31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0.63654</cdr:x>
      <cdr:y>0.16471</cdr:y>
    </cdr:from>
    <cdr:to>
      <cdr:x>0.8226</cdr:x>
      <cdr:y>0.27269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13020" y="409782"/>
          <a:ext cx="705321" cy="2686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2D0028"/>
          </a:solidFill>
        </a:ln>
      </cdr:spPr>
      <cdr:txBody>
        <a:bodyPr xmlns:a="http://schemas.openxmlformats.org/drawingml/2006/main" vertOverflow="clip" wrap="none" lIns="0" tIns="0" rIns="0" bIns="0" rtlCol="0">
          <a:spAutoFit/>
        </a:bodyPr>
        <a:lstStyle xmlns:a="http://schemas.openxmlformats.org/drawingml/2006/main"/>
        <a:p xmlns:a="http://schemas.openxmlformats.org/drawingml/2006/main">
          <a:pPr>
            <a:lnSpc>
              <a:spcPct val="97000"/>
            </a:lnSpc>
          </a:pPr>
          <a:r>
            <a:rPr lang="en-GB" sz="900" dirty="0"/>
            <a:t>Formaldehyde </a:t>
          </a:r>
          <a:br>
            <a:rPr lang="en-GB" sz="900" dirty="0"/>
          </a:br>
          <a:r>
            <a:rPr lang="en-GB" sz="900" dirty="0"/>
            <a:t>is removed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Image-02.pn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55534"/>
            <a:ext cx="12192000" cy="2802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05762" y="4836907"/>
            <a:ext cx="4952199" cy="946753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COMPANY</a:t>
            </a:r>
            <a:br>
              <a:rPr lang="en-US" dirty="0"/>
            </a:br>
            <a:r>
              <a:rPr lang="en-US" dirty="0"/>
              <a:t>NAME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44538" y="5783659"/>
            <a:ext cx="5445197" cy="467676"/>
          </a:xfrm>
        </p:spPr>
        <p:txBody>
          <a:bodyPr>
            <a:normAutofit/>
          </a:bodyPr>
          <a:lstStyle>
            <a:lvl1pPr marL="0" indent="0" algn="l">
              <a:buNone/>
              <a:defRPr sz="1200" baseline="0">
                <a:solidFill>
                  <a:srgbClr val="FFFFFF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the subject, purpose, or contact details here.</a:t>
            </a:r>
          </a:p>
        </p:txBody>
      </p:sp>
      <p:sp>
        <p:nvSpPr>
          <p:cNvPr id="12" name="Shape 51"/>
          <p:cNvSpPr/>
          <p:nvPr userDrawn="1"/>
        </p:nvSpPr>
        <p:spPr>
          <a:xfrm rot="5400000">
            <a:off x="4454522" y="5530826"/>
            <a:ext cx="1609498" cy="119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 sz="2400" dirty="0"/>
          </a:p>
        </p:txBody>
      </p:sp>
      <p:pic>
        <p:nvPicPr>
          <p:cNvPr id="8" name="Picture 7" descr="Placeholder-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836907"/>
            <a:ext cx="3718560" cy="139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94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0C2B2-8C35-EA4E-8630-F7074992C359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FE423-99AA-8A44-92E3-1EA415DCE0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590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0C2B2-8C35-EA4E-8630-F7074992C359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FE423-99AA-8A44-92E3-1EA415DCE0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614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D35E-EE78-4562-B6A0-6C18F4BD0491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17B2-B811-429B-9B82-DE7D9B0FC6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123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D35E-EE78-4562-B6A0-6C18F4BD0491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17B2-B811-429B-9B82-DE7D9B0FC6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663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D35E-EE78-4562-B6A0-6C18F4BD0491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17B2-B811-429B-9B82-DE7D9B0FC6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075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D35E-EE78-4562-B6A0-6C18F4BD0491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17B2-B811-429B-9B82-DE7D9B0FC6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14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D35E-EE78-4562-B6A0-6C18F4BD0491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17B2-B811-429B-9B82-DE7D9B0FC6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592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D35E-EE78-4562-B6A0-6C18F4BD0491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17B2-B811-429B-9B82-DE7D9B0FC6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803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D35E-EE78-4562-B6A0-6C18F4BD0491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17B2-B811-429B-9B82-DE7D9B0FC6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91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D35E-EE78-4562-B6A0-6C18F4BD0491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17B2-B811-429B-9B82-DE7D9B0FC6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762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Image-02.pn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28158"/>
            <a:ext cx="12192000" cy="3099626"/>
          </a:xfrm>
          <a:prstGeom prst="rect">
            <a:avLst/>
          </a:prstGeom>
        </p:spPr>
      </p:pic>
      <p:sp>
        <p:nvSpPr>
          <p:cNvPr id="18" name="Shape 128"/>
          <p:cNvSpPr/>
          <p:nvPr userDrawn="1"/>
        </p:nvSpPr>
        <p:spPr>
          <a:xfrm>
            <a:off x="0" y="6295430"/>
            <a:ext cx="12192000" cy="5625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 sz="2400" dirty="0"/>
          </a:p>
        </p:txBody>
      </p:sp>
      <p:grpSp>
        <p:nvGrpSpPr>
          <p:cNvPr id="7" name="Group 48"/>
          <p:cNvGrpSpPr/>
          <p:nvPr userDrawn="1"/>
        </p:nvGrpSpPr>
        <p:grpSpPr>
          <a:xfrm>
            <a:off x="0" y="0"/>
            <a:ext cx="12192000" cy="3637956"/>
            <a:chOff x="24905" y="2317045"/>
            <a:chExt cx="13004798" cy="4695000"/>
          </a:xfrm>
        </p:grpSpPr>
        <p:sp>
          <p:nvSpPr>
            <p:cNvPr id="8" name="Shape 46"/>
            <p:cNvSpPr/>
            <p:nvPr/>
          </p:nvSpPr>
          <p:spPr>
            <a:xfrm>
              <a:off x="24905" y="2317045"/>
              <a:ext cx="13004798" cy="42951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cap="all" spc="384"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 sz="2400" dirty="0"/>
            </a:p>
          </p:txBody>
        </p:sp>
        <p:sp>
          <p:nvSpPr>
            <p:cNvPr id="9" name="Shape 47"/>
            <p:cNvSpPr/>
            <p:nvPr/>
          </p:nvSpPr>
          <p:spPr>
            <a:xfrm rot="10800000">
              <a:off x="5892303" y="6211940"/>
              <a:ext cx="1270002" cy="800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cap="all" spc="384"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 sz="2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285"/>
            <a:ext cx="10972800" cy="33108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IS A BULLET SLIDE</a:t>
            </a:r>
          </a:p>
        </p:txBody>
      </p:sp>
      <p:sp>
        <p:nvSpPr>
          <p:cNvPr id="25" name="Shape 51"/>
          <p:cNvSpPr/>
          <p:nvPr userDrawn="1"/>
        </p:nvSpPr>
        <p:spPr>
          <a:xfrm>
            <a:off x="5023002" y="1917217"/>
            <a:ext cx="2145997" cy="8932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 sz="2400" dirty="0">
              <a:solidFill>
                <a:srgbClr val="F18C19"/>
              </a:solidFill>
            </a:endParaRPr>
          </a:p>
        </p:txBody>
      </p:sp>
      <p:pic>
        <p:nvPicPr>
          <p:cNvPr id="17" name="Picture 16" descr="Placeholder-dark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72" y="338450"/>
            <a:ext cx="3712856" cy="139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42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D35E-EE78-4562-B6A0-6C18F4BD0491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17B2-B811-429B-9B82-DE7D9B0FC6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8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D35E-EE78-4562-B6A0-6C18F4BD0491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17B2-B811-429B-9B82-DE7D9B0FC6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068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D35E-EE78-4562-B6A0-6C18F4BD0491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17B2-B811-429B-9B82-DE7D9B0FC6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57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D35E-EE78-4562-B6A0-6C18F4BD0491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17B2-B811-429B-9B82-DE7D9B0FC6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4496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D35E-EE78-4562-B6A0-6C18F4BD0491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17B2-B811-429B-9B82-DE7D9B0FC6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86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D35E-EE78-4562-B6A0-6C18F4BD0491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17B2-B811-429B-9B82-DE7D9B0FC6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291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D35E-EE78-4562-B6A0-6C18F4BD0491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17B2-B811-429B-9B82-DE7D9B0FC6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9325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D35E-EE78-4562-B6A0-6C18F4BD0491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17B2-B811-429B-9B82-DE7D9B0FC6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678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D35E-EE78-4562-B6A0-6C18F4BD0491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17B2-B811-429B-9B82-DE7D9B0FC6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759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CA35C-F53D-44E3-B535-DCFBC0203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B0CFA-9740-4E9F-AD41-92F0165E7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6A6F5-17E6-438A-A7A1-486FD940D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D35E-EE78-4562-B6A0-6C18F4BD0491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EA23E-4C43-4921-8A4E-AA76C6F60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E20A2-8E0C-421A-A81E-49E780F7F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17B2-B811-429B-9B82-DE7D9B0FC6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77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46"/>
          <p:cNvSpPr/>
          <p:nvPr userDrawn="1"/>
        </p:nvSpPr>
        <p:spPr>
          <a:xfrm>
            <a:off x="0" y="2932879"/>
            <a:ext cx="12192000" cy="392512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 sz="2400" dirty="0"/>
          </a:p>
        </p:txBody>
      </p:sp>
      <p:pic>
        <p:nvPicPr>
          <p:cNvPr id="7" name="Picture 6" descr="Background Image-02.pn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294134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3508404"/>
            <a:ext cx="10363200" cy="296804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b="1" baseline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YOUR MOST IMPORTANT STATEMENT WILL GO IN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047383"/>
            <a:ext cx="10363200" cy="477398"/>
          </a:xfrm>
        </p:spPr>
        <p:txBody>
          <a:bodyPr anchor="t">
            <a:normAutofit/>
          </a:bodyPr>
          <a:lstStyle>
            <a:lvl1pPr algn="ctr">
              <a:defRPr sz="2600" b="1" cap="all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THIS IS A TEXT SLIDE</a:t>
            </a:r>
          </a:p>
        </p:txBody>
      </p:sp>
      <p:sp>
        <p:nvSpPr>
          <p:cNvPr id="9" name="Shape 51"/>
          <p:cNvSpPr/>
          <p:nvPr userDrawn="1"/>
        </p:nvSpPr>
        <p:spPr>
          <a:xfrm>
            <a:off x="5023002" y="1917217"/>
            <a:ext cx="2145997" cy="89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 sz="2400" dirty="0">
              <a:solidFill>
                <a:srgbClr val="F18C19"/>
              </a:solidFill>
            </a:endParaRPr>
          </a:p>
        </p:txBody>
      </p:sp>
      <p:pic>
        <p:nvPicPr>
          <p:cNvPr id="4" name="Picture 3" descr="Placeholder-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20" y="336312"/>
            <a:ext cx="3718560" cy="139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89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"/>
          <p:cNvSpPr/>
          <p:nvPr userDrawn="1"/>
        </p:nvSpPr>
        <p:spPr>
          <a:xfrm>
            <a:off x="0" y="0"/>
            <a:ext cx="12192000" cy="3370442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 sz="2400" dirty="0"/>
          </a:p>
        </p:txBody>
      </p:sp>
      <p:pic>
        <p:nvPicPr>
          <p:cNvPr id="4" name="Picture 3" descr="Placeholder-dar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72" y="338450"/>
            <a:ext cx="3712856" cy="139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72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Image-02.png"/>
          <p:cNvPicPr>
            <a:picLocks noChangeAspect="1"/>
          </p:cNvPicPr>
          <p:nvPr userDrawn="1"/>
        </p:nvPicPr>
        <p:blipFill rotWithShape="1">
          <a:blip r:embed="rId2" cstate="print">
            <a:alphaModFix amt="92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-23347" y="-5"/>
            <a:ext cx="12215348" cy="62954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28"/>
          <p:cNvSpPr/>
          <p:nvPr userDrawn="1"/>
        </p:nvSpPr>
        <p:spPr>
          <a:xfrm>
            <a:off x="-23347" y="6295430"/>
            <a:ext cx="12226561" cy="5625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131481"/>
            <a:ext cx="10972800" cy="4406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hape 51"/>
          <p:cNvSpPr/>
          <p:nvPr userDrawn="1"/>
        </p:nvSpPr>
        <p:spPr>
          <a:xfrm>
            <a:off x="5023002" y="2983667"/>
            <a:ext cx="2145997" cy="89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 sz="2400" dirty="0">
              <a:solidFill>
                <a:srgbClr val="F18C19"/>
              </a:solidFill>
            </a:endParaRPr>
          </a:p>
        </p:txBody>
      </p:sp>
      <p:pic>
        <p:nvPicPr>
          <p:cNvPr id="7" name="Picture 6" descr="Placeholder-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73" y="921412"/>
            <a:ext cx="4499457" cy="168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05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Image-02.pn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1822107"/>
            <a:ext cx="6085155" cy="5035891"/>
          </a:xfrm>
          <a:prstGeom prst="rect">
            <a:avLst/>
          </a:prstGeom>
        </p:spPr>
      </p:pic>
      <p:grpSp>
        <p:nvGrpSpPr>
          <p:cNvPr id="9" name="Group 176"/>
          <p:cNvGrpSpPr/>
          <p:nvPr userDrawn="1"/>
        </p:nvGrpSpPr>
        <p:grpSpPr>
          <a:xfrm>
            <a:off x="0" y="1"/>
            <a:ext cx="12192000" cy="2089549"/>
            <a:chOff x="24904" y="2041920"/>
            <a:chExt cx="13004799" cy="2971802"/>
          </a:xfrm>
        </p:grpSpPr>
        <p:sp>
          <p:nvSpPr>
            <p:cNvPr id="10" name="Shape 174"/>
            <p:cNvSpPr/>
            <p:nvPr/>
          </p:nvSpPr>
          <p:spPr>
            <a:xfrm>
              <a:off x="24904" y="2041920"/>
              <a:ext cx="13004799" cy="259144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cap="all" spc="384"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 sz="2400" dirty="0"/>
            </a:p>
          </p:txBody>
        </p:sp>
        <p:sp>
          <p:nvSpPr>
            <p:cNvPr id="11" name="Shape 175"/>
            <p:cNvSpPr/>
            <p:nvPr/>
          </p:nvSpPr>
          <p:spPr>
            <a:xfrm rot="10800000">
              <a:off x="5892303" y="4213621"/>
              <a:ext cx="1270001" cy="80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cap="all" spc="384"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 sz="2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IS A VISUAL SLIDE</a:t>
            </a:r>
          </a:p>
        </p:txBody>
      </p:sp>
      <p:pic>
        <p:nvPicPr>
          <p:cNvPr id="13" name="Picture 12" descr="Placeholder-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20" y="2693432"/>
            <a:ext cx="3718560" cy="139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5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0C2B2-8C35-EA4E-8630-F7074992C359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FE423-99AA-8A44-92E3-1EA415DCE0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810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8"/>
          <p:cNvGrpSpPr/>
          <p:nvPr userDrawn="1"/>
        </p:nvGrpSpPr>
        <p:grpSpPr>
          <a:xfrm>
            <a:off x="0" y="1"/>
            <a:ext cx="12192000" cy="3134719"/>
            <a:chOff x="24905" y="2317045"/>
            <a:chExt cx="13004798" cy="4045540"/>
          </a:xfrm>
        </p:grpSpPr>
        <p:sp>
          <p:nvSpPr>
            <p:cNvPr id="9" name="Shape 46"/>
            <p:cNvSpPr/>
            <p:nvPr/>
          </p:nvSpPr>
          <p:spPr>
            <a:xfrm>
              <a:off x="24905" y="2317045"/>
              <a:ext cx="13004798" cy="36034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cap="all" spc="384"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 sz="2400" dirty="0"/>
            </a:p>
          </p:txBody>
        </p:sp>
        <p:sp>
          <p:nvSpPr>
            <p:cNvPr id="10" name="Shape 47"/>
            <p:cNvSpPr/>
            <p:nvPr/>
          </p:nvSpPr>
          <p:spPr>
            <a:xfrm rot="10800000">
              <a:off x="5892303" y="5635218"/>
              <a:ext cx="1270002" cy="727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cap="all" spc="384"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 sz="2400" dirty="0"/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285"/>
            <a:ext cx="10972800" cy="33108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IS </a:t>
            </a:r>
            <a:r>
              <a:rPr lang="en-US"/>
              <a:t>A PRICING SLIDE</a:t>
            </a:r>
            <a:endParaRPr lang="en-US" dirty="0"/>
          </a:p>
        </p:txBody>
      </p:sp>
      <p:sp>
        <p:nvSpPr>
          <p:cNvPr id="14" name="Shape 51"/>
          <p:cNvSpPr/>
          <p:nvPr userDrawn="1"/>
        </p:nvSpPr>
        <p:spPr>
          <a:xfrm>
            <a:off x="5023002" y="1917217"/>
            <a:ext cx="2145997" cy="8932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 sz="2400" dirty="0">
              <a:solidFill>
                <a:srgbClr val="F18C19"/>
              </a:solidFill>
            </a:endParaRPr>
          </a:p>
        </p:txBody>
      </p:sp>
      <p:pic>
        <p:nvPicPr>
          <p:cNvPr id="12" name="Picture 11" descr="Placeholder-dar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72" y="338450"/>
            <a:ext cx="3712856" cy="139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31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0C2B2-8C35-EA4E-8630-F7074992C359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FE423-99AA-8A44-92E3-1EA415DCE0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664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0C2B2-8C35-EA4E-8630-F7074992C359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FE423-99AA-8A44-92E3-1EA415DCE0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51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600" b="1" kern="1200">
          <a:solidFill>
            <a:srgbClr val="000000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DBAD35E-EE78-4562-B6A0-6C18F4BD0491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BCC17B2-B811-429B-9B82-DE7D9B0FC6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13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emf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11.png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chart" Target="../charts/chart3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chart" Target="../charts/chart2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chart" Target="../charts/chart1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05761" y="4836907"/>
            <a:ext cx="5486113" cy="946753"/>
          </a:xfrm>
        </p:spPr>
        <p:txBody>
          <a:bodyPr/>
          <a:lstStyle/>
          <a:p>
            <a:r>
              <a:rPr lang="en-US" dirty="0"/>
              <a:t>PipShield: Hatcher </a:t>
            </a:r>
            <a:r>
              <a:rPr lang="en-US"/>
              <a:t>Microbial Solution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376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">
            <a:extLst>
              <a:ext uri="{FF2B5EF4-FFF2-40B4-BE49-F238E27FC236}">
                <a16:creationId xmlns:a16="http://schemas.microsoft.com/office/drawing/2014/main" id="{3566B8C5-7B01-454B-B6B0-AF17510013A7}"/>
              </a:ext>
            </a:extLst>
          </p:cNvPr>
          <p:cNvSpPr txBox="1">
            <a:spLocks/>
          </p:cNvSpPr>
          <p:nvPr/>
        </p:nvSpPr>
        <p:spPr>
          <a:xfrm>
            <a:off x="465712" y="604838"/>
            <a:ext cx="8360788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strike="noStrike" kern="1200" cap="all" spc="6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60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BISansCond"/>
                <a:ea typeface="+mj-ea"/>
                <a:cs typeface="+mj-cs"/>
              </a:rPr>
              <a:t>3.5M bird commercial trial</a:t>
            </a:r>
          </a:p>
        </p:txBody>
      </p:sp>
      <p:pic>
        <p:nvPicPr>
          <p:cNvPr id="2" name="Picture 1" descr="A picture containing game, shirt&#10;&#10;Description automatically generated">
            <a:extLst>
              <a:ext uri="{FF2B5EF4-FFF2-40B4-BE49-F238E27FC236}">
                <a16:creationId xmlns:a16="http://schemas.microsoft.com/office/drawing/2014/main" id="{A5F57D4A-014F-4426-67C8-C11E0A6D1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210" y="28575"/>
            <a:ext cx="914127" cy="7576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40BD9D7-9C68-3E42-A003-717721EBC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570" y="1262703"/>
            <a:ext cx="397764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B4E60AF-F38B-C364-ECD0-DC1A8B1D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62703"/>
            <a:ext cx="397764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0398F69-D182-11EE-C1F9-159B52C57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570" y="4093817"/>
            <a:ext cx="397764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448CC7E2-1712-EEBE-B0E5-9A594BDFD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452571"/>
              </p:ext>
            </p:extLst>
          </p:nvPr>
        </p:nvGraphicFramePr>
        <p:xfrm>
          <a:off x="465712" y="4678017"/>
          <a:ext cx="639762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2542">
                  <a:extLst>
                    <a:ext uri="{9D8B030D-6E8A-4147-A177-3AD203B41FA5}">
                      <a16:colId xmlns:a16="http://schemas.microsoft.com/office/drawing/2014/main" val="2869276091"/>
                    </a:ext>
                  </a:extLst>
                </a:gridCol>
                <a:gridCol w="2132542">
                  <a:extLst>
                    <a:ext uri="{9D8B030D-6E8A-4147-A177-3AD203B41FA5}">
                      <a16:colId xmlns:a16="http://schemas.microsoft.com/office/drawing/2014/main" val="3300077948"/>
                    </a:ext>
                  </a:extLst>
                </a:gridCol>
                <a:gridCol w="2132542">
                  <a:extLst>
                    <a:ext uri="{9D8B030D-6E8A-4147-A177-3AD203B41FA5}">
                      <a16:colId xmlns:a16="http://schemas.microsoft.com/office/drawing/2014/main" val="17554577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Formaldehyde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PipShield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712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AdjFCR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671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262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Livability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94.55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94.56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635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3398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">
            <a:extLst>
              <a:ext uri="{FF2B5EF4-FFF2-40B4-BE49-F238E27FC236}">
                <a16:creationId xmlns:a16="http://schemas.microsoft.com/office/drawing/2014/main" id="{3566B8C5-7B01-454B-B6B0-AF17510013A7}"/>
              </a:ext>
            </a:extLst>
          </p:cNvPr>
          <p:cNvSpPr txBox="1">
            <a:spLocks/>
          </p:cNvSpPr>
          <p:nvPr/>
        </p:nvSpPr>
        <p:spPr>
          <a:xfrm>
            <a:off x="465712" y="604838"/>
            <a:ext cx="8360788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strike="noStrike" kern="1200" cap="all" spc="6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60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BISansCond"/>
                <a:ea typeface="+mj-ea"/>
                <a:cs typeface="+mj-cs"/>
              </a:rPr>
              <a:t>Commercial 1M bird trial: Split contract Farms</a:t>
            </a:r>
          </a:p>
        </p:txBody>
      </p:sp>
      <p:pic>
        <p:nvPicPr>
          <p:cNvPr id="2" name="Picture 1" descr="A picture containing game, shirt&#10;&#10;Description automatically generated">
            <a:extLst>
              <a:ext uri="{FF2B5EF4-FFF2-40B4-BE49-F238E27FC236}">
                <a16:creationId xmlns:a16="http://schemas.microsoft.com/office/drawing/2014/main" id="{A5F57D4A-014F-4426-67C8-C11E0A6D1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210" y="28575"/>
            <a:ext cx="914127" cy="757650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8F75D22-0A50-0885-7F53-40195DCBB9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4032887"/>
              </p:ext>
            </p:extLst>
          </p:nvPr>
        </p:nvGraphicFramePr>
        <p:xfrm>
          <a:off x="534955" y="1870787"/>
          <a:ext cx="512064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DCBD847-79AA-FDE0-CEE4-E9B7D75491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0577020"/>
              </p:ext>
            </p:extLst>
          </p:nvPr>
        </p:nvGraphicFramePr>
        <p:xfrm>
          <a:off x="6540500" y="1870787"/>
          <a:ext cx="512064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6F0D58B-5C46-9B26-6F06-D8D9AA2DCCDC}"/>
              </a:ext>
            </a:extLst>
          </p:cNvPr>
          <p:cNvSpPr txBox="1"/>
          <p:nvPr/>
        </p:nvSpPr>
        <p:spPr>
          <a:xfrm>
            <a:off x="3328696" y="5475362"/>
            <a:ext cx="6097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Split 12 or 14 house farms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4.25 pt of FCR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0.27 </a:t>
            </a:r>
            <a:r>
              <a:rPr lang="en-US" dirty="0" err="1"/>
              <a:t>lb</a:t>
            </a:r>
            <a:r>
              <a:rPr lang="en-US" dirty="0"/>
              <a:t> (.123 kg) LW </a:t>
            </a:r>
          </a:p>
        </p:txBody>
      </p:sp>
    </p:spTree>
    <p:extLst>
      <p:ext uri="{BB962C8B-B14F-4D97-AF65-F5344CB8AC3E}">
        <p14:creationId xmlns:p14="http://schemas.microsoft.com/office/powerpoint/2010/main" val="4098157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">
            <a:extLst>
              <a:ext uri="{FF2B5EF4-FFF2-40B4-BE49-F238E27FC236}">
                <a16:creationId xmlns:a16="http://schemas.microsoft.com/office/drawing/2014/main" id="{3566B8C5-7B01-454B-B6B0-AF17510013A7}"/>
              </a:ext>
            </a:extLst>
          </p:cNvPr>
          <p:cNvSpPr txBox="1">
            <a:spLocks/>
          </p:cNvSpPr>
          <p:nvPr/>
        </p:nvSpPr>
        <p:spPr>
          <a:xfrm>
            <a:off x="465712" y="604838"/>
            <a:ext cx="8360788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strike="noStrike" kern="1200" cap="all" spc="6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60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BISansCond"/>
                <a:ea typeface="+mj-ea"/>
                <a:cs typeface="+mj-cs"/>
              </a:rPr>
              <a:t>Commercial D7 weights</a:t>
            </a:r>
          </a:p>
        </p:txBody>
      </p:sp>
      <p:pic>
        <p:nvPicPr>
          <p:cNvPr id="2" name="Picture 1" descr="A picture containing game, shirt&#10;&#10;Description automatically generated">
            <a:extLst>
              <a:ext uri="{FF2B5EF4-FFF2-40B4-BE49-F238E27FC236}">
                <a16:creationId xmlns:a16="http://schemas.microsoft.com/office/drawing/2014/main" id="{A5F57D4A-014F-4426-67C8-C11E0A6D1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210" y="28575"/>
            <a:ext cx="914127" cy="7576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61FAE6C-5F48-6B8E-2134-0A8836BBA89B}"/>
              </a:ext>
            </a:extLst>
          </p:cNvPr>
          <p:cNvGrpSpPr/>
          <p:nvPr/>
        </p:nvGrpSpPr>
        <p:grpSpPr>
          <a:xfrm>
            <a:off x="465712" y="1543049"/>
            <a:ext cx="6407744" cy="4562476"/>
            <a:chOff x="1664561" y="1323974"/>
            <a:chExt cx="6407744" cy="45624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D9BA862-01FB-028A-49CB-9092BFC70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729" r="74797" b="54847"/>
            <a:stretch/>
          </p:blipFill>
          <p:spPr>
            <a:xfrm>
              <a:off x="1700346" y="1323975"/>
              <a:ext cx="3090729" cy="20574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D2924B7-0D90-B872-89CD-CA4D10CE3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1470" r="74708" b="4074"/>
            <a:stretch/>
          </p:blipFill>
          <p:spPr>
            <a:xfrm>
              <a:off x="4981576" y="3686176"/>
              <a:ext cx="3090729" cy="220027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7B7DBC-770F-D1FF-63F6-53B9D3207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708" t="51470" r="50000" b="4074"/>
            <a:stretch/>
          </p:blipFill>
          <p:spPr>
            <a:xfrm>
              <a:off x="1664561" y="3686176"/>
              <a:ext cx="3090729" cy="220027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FC3493-309C-427F-E93B-7BFF0D6C9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858" t="3743" r="23851" b="54688"/>
            <a:stretch/>
          </p:blipFill>
          <p:spPr>
            <a:xfrm>
              <a:off x="4981575" y="1323974"/>
              <a:ext cx="3090730" cy="205740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3659D2D-E2BE-B29E-6989-8312125F1760}"/>
              </a:ext>
            </a:extLst>
          </p:cNvPr>
          <p:cNvSpPr txBox="1"/>
          <p:nvPr/>
        </p:nvSpPr>
        <p:spPr>
          <a:xfrm>
            <a:off x="7810500" y="2047875"/>
            <a:ext cx="3619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Improvement in D7 weights likely due to reduced inflammation from development of a positive microbiome and no of exposure to mucous membrane irritants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2C62C7-D57A-B49E-B24E-23845A2A835C}"/>
              </a:ext>
            </a:extLst>
          </p:cNvPr>
          <p:cNvSpPr txBox="1"/>
          <p:nvPr/>
        </p:nvSpPr>
        <p:spPr>
          <a:xfrm>
            <a:off x="762000" y="3534410"/>
            <a:ext cx="14812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No Treatment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D2A1BD-24F5-9EA5-1419-42A38E61A1F4}"/>
              </a:ext>
            </a:extLst>
          </p:cNvPr>
          <p:cNvSpPr txBox="1"/>
          <p:nvPr/>
        </p:nvSpPr>
        <p:spPr>
          <a:xfrm>
            <a:off x="2044799" y="3534410"/>
            <a:ext cx="80088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PipShield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44021E-ED31-177C-E1A7-6417E476230D}"/>
              </a:ext>
            </a:extLst>
          </p:cNvPr>
          <p:cNvSpPr txBox="1"/>
          <p:nvPr/>
        </p:nvSpPr>
        <p:spPr>
          <a:xfrm>
            <a:off x="2789358" y="3534410"/>
            <a:ext cx="80088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Peroxide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0927F-7C23-FF7E-0876-FB4399FC84C7}"/>
              </a:ext>
            </a:extLst>
          </p:cNvPr>
          <p:cNvSpPr txBox="1"/>
          <p:nvPr/>
        </p:nvSpPr>
        <p:spPr>
          <a:xfrm>
            <a:off x="5412348" y="3534410"/>
            <a:ext cx="80088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PipShield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D61A6F-893C-FF94-A17B-38B7888B4F0D}"/>
              </a:ext>
            </a:extLst>
          </p:cNvPr>
          <p:cNvSpPr txBox="1"/>
          <p:nvPr/>
        </p:nvSpPr>
        <p:spPr>
          <a:xfrm>
            <a:off x="4809936" y="3534410"/>
            <a:ext cx="80088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Formalin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822D52-86B6-EEC3-657D-7E2F766FE61F}"/>
              </a:ext>
            </a:extLst>
          </p:cNvPr>
          <p:cNvSpPr txBox="1"/>
          <p:nvPr/>
        </p:nvSpPr>
        <p:spPr>
          <a:xfrm>
            <a:off x="2205627" y="6048688"/>
            <a:ext cx="80088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PipShield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DED2DD-93B5-6F73-0A0C-C457667A9C37}"/>
              </a:ext>
            </a:extLst>
          </p:cNvPr>
          <p:cNvSpPr txBox="1"/>
          <p:nvPr/>
        </p:nvSpPr>
        <p:spPr>
          <a:xfrm>
            <a:off x="1603215" y="6048688"/>
            <a:ext cx="80088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Formalin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08F3EA-A3AC-BADD-FFFF-0DD5297EBF16}"/>
              </a:ext>
            </a:extLst>
          </p:cNvPr>
          <p:cNvSpPr txBox="1"/>
          <p:nvPr/>
        </p:nvSpPr>
        <p:spPr>
          <a:xfrm>
            <a:off x="5505754" y="6058208"/>
            <a:ext cx="80088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PipShield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C8CEA1-5F1A-C008-2EF9-4D502889825D}"/>
              </a:ext>
            </a:extLst>
          </p:cNvPr>
          <p:cNvSpPr txBox="1"/>
          <p:nvPr/>
        </p:nvSpPr>
        <p:spPr>
          <a:xfrm>
            <a:off x="4903342" y="6058208"/>
            <a:ext cx="80088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Formalin</a:t>
            </a:r>
          </a:p>
        </p:txBody>
      </p:sp>
    </p:spTree>
    <p:extLst>
      <p:ext uri="{BB962C8B-B14F-4D97-AF65-F5344CB8AC3E}">
        <p14:creationId xmlns:p14="http://schemas.microsoft.com/office/powerpoint/2010/main" val="840764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">
            <a:extLst>
              <a:ext uri="{FF2B5EF4-FFF2-40B4-BE49-F238E27FC236}">
                <a16:creationId xmlns:a16="http://schemas.microsoft.com/office/drawing/2014/main" id="{3566B8C5-7B01-454B-B6B0-AF17510013A7}"/>
              </a:ext>
            </a:extLst>
          </p:cNvPr>
          <p:cNvSpPr txBox="1">
            <a:spLocks/>
          </p:cNvSpPr>
          <p:nvPr/>
        </p:nvSpPr>
        <p:spPr>
          <a:xfrm>
            <a:off x="465712" y="604838"/>
            <a:ext cx="8360788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strike="noStrike" kern="1200" cap="all" spc="6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60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BISansCond"/>
                <a:ea typeface="+mj-ea"/>
                <a:cs typeface="+mj-cs"/>
              </a:rPr>
              <a:t>Commercial D7 Mortality</a:t>
            </a:r>
          </a:p>
        </p:txBody>
      </p:sp>
      <p:pic>
        <p:nvPicPr>
          <p:cNvPr id="2" name="Picture 1" descr="A picture containing game, shirt&#10;&#10;Description automatically generated">
            <a:extLst>
              <a:ext uri="{FF2B5EF4-FFF2-40B4-BE49-F238E27FC236}">
                <a16:creationId xmlns:a16="http://schemas.microsoft.com/office/drawing/2014/main" id="{A5F57D4A-014F-4426-67C8-C11E0A6D1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210" y="28575"/>
            <a:ext cx="914127" cy="757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B478FF-7995-3F16-62A1-C20BD4EE5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0" r="53194"/>
          <a:stretch/>
        </p:blipFill>
        <p:spPr>
          <a:xfrm>
            <a:off x="-2184" y="1495424"/>
            <a:ext cx="5707659" cy="4095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BA43FA-2B5A-DC15-157C-5FB3987C2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96" t="5290" r="10600"/>
          <a:stretch/>
        </p:blipFill>
        <p:spPr>
          <a:xfrm>
            <a:off x="5705475" y="1495424"/>
            <a:ext cx="3495676" cy="40959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E84E21-2D70-95EE-4AB7-2471930B528D}"/>
              </a:ext>
            </a:extLst>
          </p:cNvPr>
          <p:cNvSpPr txBox="1"/>
          <p:nvPr/>
        </p:nvSpPr>
        <p:spPr>
          <a:xfrm>
            <a:off x="2762250" y="5589425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Purple: No Treatment	Blue: Formaldehyde</a:t>
            </a:r>
          </a:p>
          <a:p>
            <a:r>
              <a:rPr lang="en-US" sz="1200" dirty="0"/>
              <a:t>Green: PipShield	Yellow: Peroxide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E16B10-970F-2C79-F5A9-1EE919466B86}"/>
              </a:ext>
            </a:extLst>
          </p:cNvPr>
          <p:cNvSpPr txBox="1"/>
          <p:nvPr/>
        </p:nvSpPr>
        <p:spPr>
          <a:xfrm>
            <a:off x="9344024" y="2047875"/>
            <a:ext cx="26193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PipShield may change mortality curves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Formaldehyde allows omphalitis birds to “limp” along longer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 see these birds die earlier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PipShield reduces the number of “leaky gut” related mortalities later in life</a:t>
            </a:r>
          </a:p>
        </p:txBody>
      </p:sp>
    </p:spTree>
    <p:extLst>
      <p:ext uri="{BB962C8B-B14F-4D97-AF65-F5344CB8AC3E}">
        <p14:creationId xmlns:p14="http://schemas.microsoft.com/office/powerpoint/2010/main" val="4084499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">
            <a:extLst>
              <a:ext uri="{FF2B5EF4-FFF2-40B4-BE49-F238E27FC236}">
                <a16:creationId xmlns:a16="http://schemas.microsoft.com/office/drawing/2014/main" id="{3566B8C5-7B01-454B-B6B0-AF17510013A7}"/>
              </a:ext>
            </a:extLst>
          </p:cNvPr>
          <p:cNvSpPr txBox="1">
            <a:spLocks/>
          </p:cNvSpPr>
          <p:nvPr/>
        </p:nvSpPr>
        <p:spPr>
          <a:xfrm>
            <a:off x="465712" y="604838"/>
            <a:ext cx="8360788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strike="noStrike" kern="1200" cap="all" spc="6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3366"/>
                </a:solidFill>
                <a:latin typeface="BISansCond"/>
              </a:rPr>
              <a:t>PipShield</a:t>
            </a:r>
            <a:r>
              <a:rPr kumimoji="0" lang="en-US" sz="2800" b="0" i="0" u="none" strike="noStrike" kern="1200" cap="all" spc="60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BISansCond"/>
                <a:ea typeface="+mj-ea"/>
                <a:cs typeface="+mj-cs"/>
              </a:rPr>
              <a:t> Mortality</a:t>
            </a:r>
          </a:p>
        </p:txBody>
      </p:sp>
      <p:pic>
        <p:nvPicPr>
          <p:cNvPr id="2" name="Picture 1" descr="A picture containing game, shirt&#10;&#10;Description automatically generated">
            <a:extLst>
              <a:ext uri="{FF2B5EF4-FFF2-40B4-BE49-F238E27FC236}">
                <a16:creationId xmlns:a16="http://schemas.microsoft.com/office/drawing/2014/main" id="{A5F57D4A-014F-4426-67C8-C11E0A6D1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210" y="28575"/>
            <a:ext cx="914127" cy="75765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1A4820C-8DB9-0DB3-27FC-DBB5B5CB72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0682922"/>
              </p:ext>
            </p:extLst>
          </p:nvPr>
        </p:nvGraphicFramePr>
        <p:xfrm>
          <a:off x="1010652" y="1411705"/>
          <a:ext cx="10170695" cy="3705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Left Brace 4">
            <a:extLst>
              <a:ext uri="{FF2B5EF4-FFF2-40B4-BE49-F238E27FC236}">
                <a16:creationId xmlns:a16="http://schemas.microsoft.com/office/drawing/2014/main" id="{F159C769-EC01-FE2B-D166-BAFF3CCBCFE0}"/>
              </a:ext>
            </a:extLst>
          </p:cNvPr>
          <p:cNvSpPr/>
          <p:nvPr/>
        </p:nvSpPr>
        <p:spPr>
          <a:xfrm rot="16200000">
            <a:off x="3268992" y="3482202"/>
            <a:ext cx="450653" cy="392818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6568C7EA-0FF9-F7BF-A2C4-493CBAB6F6BD}"/>
              </a:ext>
            </a:extLst>
          </p:cNvPr>
          <p:cNvSpPr/>
          <p:nvPr/>
        </p:nvSpPr>
        <p:spPr>
          <a:xfrm rot="16200000">
            <a:off x="8057151" y="2765301"/>
            <a:ext cx="450653" cy="53619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3B07D9-921E-D0BD-35AE-B14BA024D174}"/>
              </a:ext>
            </a:extLst>
          </p:cNvPr>
          <p:cNvSpPr txBox="1"/>
          <p:nvPr/>
        </p:nvSpPr>
        <p:spPr>
          <a:xfrm>
            <a:off x="1684568" y="5671622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Omphalitis associated mortality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FDC4A-37CF-87BF-3C7B-484D884F9BDE}"/>
              </a:ext>
            </a:extLst>
          </p:cNvPr>
          <p:cNvSpPr txBox="1"/>
          <p:nvPr/>
        </p:nvSpPr>
        <p:spPr>
          <a:xfrm>
            <a:off x="6472727" y="5671622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Leaky gut associated mortality</a:t>
            </a:r>
          </a:p>
        </p:txBody>
      </p:sp>
    </p:spTree>
    <p:extLst>
      <p:ext uri="{BB962C8B-B14F-4D97-AF65-F5344CB8AC3E}">
        <p14:creationId xmlns:p14="http://schemas.microsoft.com/office/powerpoint/2010/main" val="967418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">
            <a:extLst>
              <a:ext uri="{FF2B5EF4-FFF2-40B4-BE49-F238E27FC236}">
                <a16:creationId xmlns:a16="http://schemas.microsoft.com/office/drawing/2014/main" id="{3566B8C5-7B01-454B-B6B0-AF17510013A7}"/>
              </a:ext>
            </a:extLst>
          </p:cNvPr>
          <p:cNvSpPr txBox="1">
            <a:spLocks/>
          </p:cNvSpPr>
          <p:nvPr/>
        </p:nvSpPr>
        <p:spPr>
          <a:xfrm>
            <a:off x="465712" y="604838"/>
            <a:ext cx="10147324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strike="noStrike" kern="1200" cap="all" spc="6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60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BISansCond"/>
                <a:ea typeface="+mj-ea"/>
                <a:cs typeface="+mj-cs"/>
              </a:rPr>
              <a:t>Enterococcus reduction in the Hatcher</a:t>
            </a:r>
          </a:p>
        </p:txBody>
      </p:sp>
      <p:pic>
        <p:nvPicPr>
          <p:cNvPr id="2" name="Picture 1" descr="A picture containing game, shirt&#10;&#10;Description automatically generated">
            <a:extLst>
              <a:ext uri="{FF2B5EF4-FFF2-40B4-BE49-F238E27FC236}">
                <a16:creationId xmlns:a16="http://schemas.microsoft.com/office/drawing/2014/main" id="{A5F57D4A-014F-4426-67C8-C11E0A6D1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210" y="28575"/>
            <a:ext cx="914127" cy="757650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DA7FAB9-DAE8-4010-994A-6A09AF447F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456722"/>
              </p:ext>
            </p:extLst>
          </p:nvPr>
        </p:nvGraphicFramePr>
        <p:xfrm>
          <a:off x="1869282" y="4122364"/>
          <a:ext cx="3670092" cy="24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6C66B55-2A68-35E4-DBDF-2B04C14252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3576460"/>
              </p:ext>
            </p:extLst>
          </p:nvPr>
        </p:nvGraphicFramePr>
        <p:xfrm>
          <a:off x="7122826" y="1325871"/>
          <a:ext cx="3670092" cy="24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8ACF6394-09AD-607B-4BA7-CBCDACF10E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16671"/>
              </p:ext>
            </p:extLst>
          </p:nvPr>
        </p:nvGraphicFramePr>
        <p:xfrm>
          <a:off x="7122826" y="4085647"/>
          <a:ext cx="3670092" cy="24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E8B98EAE-35EC-C2DF-A0AF-8C22B61712EA}"/>
              </a:ext>
            </a:extLst>
          </p:cNvPr>
          <p:cNvSpPr txBox="1"/>
          <p:nvPr/>
        </p:nvSpPr>
        <p:spPr>
          <a:xfrm>
            <a:off x="1068889" y="1849023"/>
            <a:ext cx="5270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Coriolis machine was used to measure the bacterial load of 1 liter of hatcher air at different hatch times. </a:t>
            </a:r>
            <a:r>
              <a:rPr lang="en-US" sz="2000" dirty="0" err="1"/>
              <a:t>CHROMagar</a:t>
            </a:r>
            <a:r>
              <a:rPr lang="en-US" sz="2000" dirty="0"/>
              <a:t> was used to identify Enterococcus species.  </a:t>
            </a:r>
          </a:p>
        </p:txBody>
      </p:sp>
    </p:spTree>
    <p:extLst>
      <p:ext uri="{BB962C8B-B14F-4D97-AF65-F5344CB8AC3E}">
        <p14:creationId xmlns:p14="http://schemas.microsoft.com/office/powerpoint/2010/main" val="550378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">
            <a:extLst>
              <a:ext uri="{FF2B5EF4-FFF2-40B4-BE49-F238E27FC236}">
                <a16:creationId xmlns:a16="http://schemas.microsoft.com/office/drawing/2014/main" id="{3566B8C5-7B01-454B-B6B0-AF17510013A7}"/>
              </a:ext>
            </a:extLst>
          </p:cNvPr>
          <p:cNvSpPr txBox="1">
            <a:spLocks/>
          </p:cNvSpPr>
          <p:nvPr/>
        </p:nvSpPr>
        <p:spPr>
          <a:xfrm>
            <a:off x="465712" y="604838"/>
            <a:ext cx="10147324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strike="noStrike" kern="1200" cap="all" spc="6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60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BISansCond"/>
                <a:ea typeface="+mj-ea"/>
                <a:cs typeface="+mj-cs"/>
              </a:rPr>
              <a:t>Enterococcus reduction in the Bird</a:t>
            </a:r>
          </a:p>
        </p:txBody>
      </p:sp>
      <p:pic>
        <p:nvPicPr>
          <p:cNvPr id="2" name="Picture 1" descr="A picture containing game, shirt&#10;&#10;Description automatically generated">
            <a:extLst>
              <a:ext uri="{FF2B5EF4-FFF2-40B4-BE49-F238E27FC236}">
                <a16:creationId xmlns:a16="http://schemas.microsoft.com/office/drawing/2014/main" id="{A5F57D4A-014F-4426-67C8-C11E0A6D1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210" y="28575"/>
            <a:ext cx="914127" cy="7576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8B98EAE-35EC-C2DF-A0AF-8C22B61712EA}"/>
              </a:ext>
            </a:extLst>
          </p:cNvPr>
          <p:cNvSpPr txBox="1"/>
          <p:nvPr/>
        </p:nvSpPr>
        <p:spPr>
          <a:xfrm>
            <a:off x="1061599" y="4875756"/>
            <a:ext cx="3952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Gastrointestinal tracts of Day of Hatch chicks were collected and evaluated for Enterococcus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0C9848C-497D-8A7A-2E60-1B12C224A4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6010354"/>
              </p:ext>
            </p:extLst>
          </p:nvPr>
        </p:nvGraphicFramePr>
        <p:xfrm>
          <a:off x="752007" y="172910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C22960C-57DA-8EBD-BB2E-15936C2561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6877344"/>
              </p:ext>
            </p:extLst>
          </p:nvPr>
        </p:nvGraphicFramePr>
        <p:xfrm>
          <a:off x="6855501" y="172910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9A19E111-09C9-3EB9-48A5-8938234D2867}"/>
              </a:ext>
            </a:extLst>
          </p:cNvPr>
          <p:cNvSpPr/>
          <p:nvPr/>
        </p:nvSpPr>
        <p:spPr>
          <a:xfrm>
            <a:off x="8539397" y="2018205"/>
            <a:ext cx="554636" cy="216499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568B2D3-8896-F820-DD4A-2D5543191D53}"/>
              </a:ext>
            </a:extLst>
          </p:cNvPr>
          <p:cNvSpPr/>
          <p:nvPr/>
        </p:nvSpPr>
        <p:spPr>
          <a:xfrm>
            <a:off x="10085882" y="2018205"/>
            <a:ext cx="554636" cy="216499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FB3D77-F89C-CCEF-1D90-EEF1E6CF6C69}"/>
              </a:ext>
            </a:extLst>
          </p:cNvPr>
          <p:cNvSpPr txBox="1"/>
          <p:nvPr/>
        </p:nvSpPr>
        <p:spPr>
          <a:xfrm>
            <a:off x="7072708" y="4875756"/>
            <a:ext cx="41375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Farms C and F had high mortality due to Enterococcus septicemia. PipShield greatly reduced mortality due to hatchery-associated septicemia</a:t>
            </a:r>
          </a:p>
        </p:txBody>
      </p:sp>
    </p:spTree>
    <p:extLst>
      <p:ext uri="{BB962C8B-B14F-4D97-AF65-F5344CB8AC3E}">
        <p14:creationId xmlns:p14="http://schemas.microsoft.com/office/powerpoint/2010/main" val="1807263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">
            <a:extLst>
              <a:ext uri="{FF2B5EF4-FFF2-40B4-BE49-F238E27FC236}">
                <a16:creationId xmlns:a16="http://schemas.microsoft.com/office/drawing/2014/main" id="{3566B8C5-7B01-454B-B6B0-AF17510013A7}"/>
              </a:ext>
            </a:extLst>
          </p:cNvPr>
          <p:cNvSpPr txBox="1">
            <a:spLocks/>
          </p:cNvSpPr>
          <p:nvPr/>
        </p:nvSpPr>
        <p:spPr>
          <a:xfrm>
            <a:off x="465712" y="604838"/>
            <a:ext cx="8360788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strike="noStrike" kern="1200" cap="all" spc="6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60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BISansCond"/>
                <a:ea typeface="+mj-ea"/>
                <a:cs typeface="+mj-cs"/>
              </a:rPr>
              <a:t>Application</a:t>
            </a:r>
          </a:p>
        </p:txBody>
      </p:sp>
      <p:pic>
        <p:nvPicPr>
          <p:cNvPr id="2" name="Picture 1" descr="A picture containing game, shirt&#10;&#10;Description automatically generated">
            <a:extLst>
              <a:ext uri="{FF2B5EF4-FFF2-40B4-BE49-F238E27FC236}">
                <a16:creationId xmlns:a16="http://schemas.microsoft.com/office/drawing/2014/main" id="{A5F57D4A-014F-4426-67C8-C11E0A6D1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210" y="28575"/>
            <a:ext cx="914127" cy="757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5EB84F-89F0-A434-758D-776C2F0E9A27}"/>
              </a:ext>
            </a:extLst>
          </p:cNvPr>
          <p:cNvSpPr txBox="1"/>
          <p:nvPr/>
        </p:nvSpPr>
        <p:spPr>
          <a:xfrm>
            <a:off x="1114425" y="1428750"/>
            <a:ext cx="59721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Applied as a dry powder spray in the hatcher at transfer, 20%, 50%, and 80% hatch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One bottle of PipShield treats 15k eggs and contains all four doses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Automated and can be set up as a standalone control system or integrated into the central hatchery controls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Applicator requires access to central compressed air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Only moving parts are a single air solenoid per applicator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Installation and service schedule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Hatcheries with good C&amp;D programs will gain the best results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Dirty and poor performing hatcheries need the Band-Aid of formaldehyde</a:t>
            </a:r>
          </a:p>
        </p:txBody>
      </p:sp>
      <p:pic>
        <p:nvPicPr>
          <p:cNvPr id="7" name="Picture 6" descr="A picture containing person, floor, hand&#10;&#10;Description automatically generated">
            <a:extLst>
              <a:ext uri="{FF2B5EF4-FFF2-40B4-BE49-F238E27FC236}">
                <a16:creationId xmlns:a16="http://schemas.microsoft.com/office/drawing/2014/main" id="{B14B10C0-BA88-53BA-E386-1376A3D245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880678" y="1629784"/>
            <a:ext cx="3309131" cy="21210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73CD1-9AF1-91DD-B178-52474D901EDB}"/>
              </a:ext>
            </a:extLst>
          </p:cNvPr>
          <p:cNvSpPr txBox="1"/>
          <p:nvPr/>
        </p:nvSpPr>
        <p:spPr>
          <a:xfrm>
            <a:off x="7558835" y="4775743"/>
            <a:ext cx="3952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45 University and CRO Studies</a:t>
            </a:r>
          </a:p>
          <a:p>
            <a:pPr algn="ctr"/>
            <a:r>
              <a:rPr lang="en-US" sz="2000" b="1" dirty="0"/>
              <a:t>&amp;</a:t>
            </a:r>
          </a:p>
          <a:p>
            <a:pPr algn="ctr"/>
            <a:r>
              <a:rPr lang="en-US" sz="2000" b="1" dirty="0"/>
              <a:t>&gt;10M Bird Commercial Studies</a:t>
            </a:r>
          </a:p>
        </p:txBody>
      </p:sp>
    </p:spTree>
    <p:extLst>
      <p:ext uri="{BB962C8B-B14F-4D97-AF65-F5344CB8AC3E}">
        <p14:creationId xmlns:p14="http://schemas.microsoft.com/office/powerpoint/2010/main" val="3575510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game, shirt&#10;&#10;Description automatically generated">
            <a:extLst>
              <a:ext uri="{FF2B5EF4-FFF2-40B4-BE49-F238E27FC236}">
                <a16:creationId xmlns:a16="http://schemas.microsoft.com/office/drawing/2014/main" id="{1956650E-4753-4063-9065-9EF7F38BD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210" y="28575"/>
            <a:ext cx="914127" cy="757650"/>
          </a:xfrm>
          <a:prstGeom prst="rect">
            <a:avLst/>
          </a:prstGeom>
        </p:spPr>
      </p:pic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B642D34A-8E0B-4AAB-8222-25FA26952A26}"/>
              </a:ext>
            </a:extLst>
          </p:cNvPr>
          <p:cNvSpPr/>
          <p:nvPr/>
        </p:nvSpPr>
        <p:spPr>
          <a:xfrm>
            <a:off x="1327392" y="1844034"/>
            <a:ext cx="4815840" cy="147174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7000"/>
              </a:lnSpc>
            </a:pPr>
            <a:endParaRPr lang="en-GB" dirty="0" err="1">
              <a:solidFill>
                <a:schemeClr val="accent2"/>
              </a:solidFill>
            </a:endParaRP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17CABC0A-7161-429A-A32E-1CF258EF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12" y="604838"/>
            <a:ext cx="11578244" cy="863235"/>
          </a:xfrm>
        </p:spPr>
        <p:txBody>
          <a:bodyPr/>
          <a:lstStyle/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Novozymes" panose="020F0503040000020004"/>
              </a:rPr>
              <a:t>The Hatching process |</a:t>
            </a:r>
            <a:r>
              <a:rPr lang="en-GB" sz="2400" dirty="0">
                <a:solidFill>
                  <a:schemeClr val="tx1"/>
                </a:solidFill>
                <a:latin typeface="Novozymes" panose="020F0503040000020004"/>
              </a:rPr>
              <a:t>Harsh chemicals are routinely used to manage pathogenic blooms in hatcheries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C4E505-70F2-450C-BE2E-20B8E42820B6}"/>
              </a:ext>
            </a:extLst>
          </p:cNvPr>
          <p:cNvSpPr txBox="1"/>
          <p:nvPr/>
        </p:nvSpPr>
        <p:spPr>
          <a:xfrm>
            <a:off x="2277296" y="1550126"/>
            <a:ext cx="2629989" cy="2089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7000"/>
              </a:lnSpc>
            </a:pPr>
            <a:r>
              <a:rPr lang="en-GB" sz="1400" b="1" dirty="0">
                <a:solidFill>
                  <a:schemeClr val="accent2"/>
                </a:solidFill>
              </a:rPr>
              <a:t>HATCHERY</a:t>
            </a: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001AFE24-1FA5-46CC-9402-1A10B8640FBD}"/>
              </a:ext>
            </a:extLst>
          </p:cNvPr>
          <p:cNvSpPr/>
          <p:nvPr/>
        </p:nvSpPr>
        <p:spPr>
          <a:xfrm>
            <a:off x="7236397" y="1820091"/>
            <a:ext cx="2046942" cy="147174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7000"/>
              </a:lnSpc>
            </a:pPr>
            <a:endParaRPr lang="en-GB" dirty="0" err="1">
              <a:solidFill>
                <a:schemeClr val="accent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36E4E5-6419-44EF-9DD6-6420281F7378}"/>
              </a:ext>
            </a:extLst>
          </p:cNvPr>
          <p:cNvSpPr txBox="1"/>
          <p:nvPr/>
        </p:nvSpPr>
        <p:spPr>
          <a:xfrm>
            <a:off x="6640281" y="1550126"/>
            <a:ext cx="2629989" cy="2089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7000"/>
              </a:lnSpc>
            </a:pPr>
            <a:r>
              <a:rPr lang="en-GB" sz="1400" b="1" dirty="0">
                <a:solidFill>
                  <a:schemeClr val="accent2"/>
                </a:solidFill>
              </a:rPr>
              <a:t>GROW-OUT</a:t>
            </a: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092A3079-D815-4994-A9FA-79E1360583BB}"/>
              </a:ext>
            </a:extLst>
          </p:cNvPr>
          <p:cNvSpPr/>
          <p:nvPr/>
        </p:nvSpPr>
        <p:spPr>
          <a:xfrm>
            <a:off x="9413966" y="1820091"/>
            <a:ext cx="2629990" cy="147174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7000"/>
              </a:lnSpc>
            </a:pPr>
            <a:endParaRPr lang="en-GB" dirty="0" err="1">
              <a:solidFill>
                <a:schemeClr val="accent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82A119-B04E-4013-86AF-FF98A683A50F}"/>
              </a:ext>
            </a:extLst>
          </p:cNvPr>
          <p:cNvSpPr txBox="1"/>
          <p:nvPr/>
        </p:nvSpPr>
        <p:spPr>
          <a:xfrm>
            <a:off x="9400898" y="1550126"/>
            <a:ext cx="2629989" cy="2089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7000"/>
              </a:lnSpc>
            </a:pPr>
            <a:r>
              <a:rPr lang="en-GB" sz="1400" b="1" dirty="0">
                <a:solidFill>
                  <a:schemeClr val="accent2"/>
                </a:solidFill>
              </a:rPr>
              <a:t>PROCESSING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1CE93B9-B0D3-4A2B-B536-CED6AF505468}"/>
              </a:ext>
            </a:extLst>
          </p:cNvPr>
          <p:cNvGrpSpPr/>
          <p:nvPr/>
        </p:nvGrpSpPr>
        <p:grpSpPr>
          <a:xfrm>
            <a:off x="6174376" y="2180409"/>
            <a:ext cx="1030877" cy="1030877"/>
            <a:chOff x="5538652" y="2180409"/>
            <a:chExt cx="1030877" cy="1030877"/>
          </a:xfrm>
        </p:grpSpPr>
        <p:pic>
          <p:nvPicPr>
            <p:cNvPr id="28" name="Picture 2" descr="Cargo Truck Icons - Download Free Vector Icons | Noun Project">
              <a:extLst>
                <a:ext uri="{FF2B5EF4-FFF2-40B4-BE49-F238E27FC236}">
                  <a16:creationId xmlns:a16="http://schemas.microsoft.com/office/drawing/2014/main" id="{C8D3C8B0-FB2F-44AF-867A-D5207805E7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8652" y="2180409"/>
              <a:ext cx="1030877" cy="1030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EA9D94-5364-4045-8CAF-7D63A9A26C53}"/>
                </a:ext>
              </a:extLst>
            </p:cNvPr>
            <p:cNvSpPr txBox="1"/>
            <p:nvPr/>
          </p:nvSpPr>
          <p:spPr>
            <a:xfrm>
              <a:off x="5669280" y="2865120"/>
              <a:ext cx="766354" cy="1791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7000"/>
                </a:lnSpc>
              </a:pPr>
              <a:r>
                <a:rPr lang="en-GB" sz="1200" dirty="0">
                  <a:solidFill>
                    <a:schemeClr val="accent2"/>
                  </a:solidFill>
                </a:rPr>
                <a:t>Transport </a:t>
              </a:r>
            </a:p>
          </p:txBody>
        </p:sp>
      </p:grpSp>
      <p:pic>
        <p:nvPicPr>
          <p:cNvPr id="30" name="Picture 2" descr="Cargo Truck Icons - Download Free Vector Icons | Noun Project">
            <a:extLst>
              <a:ext uri="{FF2B5EF4-FFF2-40B4-BE49-F238E27FC236}">
                <a16:creationId xmlns:a16="http://schemas.microsoft.com/office/drawing/2014/main" id="{262D78BE-0AD0-4475-A4E3-0F7C03F59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44" y="2180409"/>
            <a:ext cx="1030877" cy="103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A02F39E-EA61-43C1-8D5D-EC23073F29F6}"/>
              </a:ext>
            </a:extLst>
          </p:cNvPr>
          <p:cNvSpPr txBox="1"/>
          <p:nvPr/>
        </p:nvSpPr>
        <p:spPr>
          <a:xfrm>
            <a:off x="278672" y="2865120"/>
            <a:ext cx="766354" cy="1791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7000"/>
              </a:lnSpc>
            </a:pPr>
            <a:r>
              <a:rPr lang="en-GB" sz="1200" dirty="0">
                <a:solidFill>
                  <a:schemeClr val="accent2"/>
                </a:solidFill>
              </a:rPr>
              <a:t>Transport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50487B-3A21-45C4-9D47-0073AD7C1A5B}"/>
              </a:ext>
            </a:extLst>
          </p:cNvPr>
          <p:cNvSpPr txBox="1"/>
          <p:nvPr/>
        </p:nvSpPr>
        <p:spPr>
          <a:xfrm>
            <a:off x="1635018" y="2629985"/>
            <a:ext cx="766354" cy="3583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7000"/>
              </a:lnSpc>
            </a:pPr>
            <a:r>
              <a:rPr lang="en-GB" sz="1200" dirty="0">
                <a:solidFill>
                  <a:schemeClr val="accent2"/>
                </a:solidFill>
              </a:rPr>
              <a:t>Incubation</a:t>
            </a:r>
          </a:p>
          <a:p>
            <a:pPr algn="ctr">
              <a:lnSpc>
                <a:spcPct val="97000"/>
              </a:lnSpc>
            </a:pPr>
            <a:r>
              <a:rPr lang="en-GB" sz="1200" i="1" dirty="0">
                <a:solidFill>
                  <a:schemeClr val="accent2"/>
                </a:solidFill>
              </a:rPr>
              <a:t>18 days</a:t>
            </a: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9748CB99-D8D5-42F5-83F4-3CEB937181CE}"/>
              </a:ext>
            </a:extLst>
          </p:cNvPr>
          <p:cNvSpPr/>
          <p:nvPr/>
        </p:nvSpPr>
        <p:spPr>
          <a:xfrm>
            <a:off x="1402080" y="1976848"/>
            <a:ext cx="1332411" cy="59218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7000"/>
              </a:lnSpc>
            </a:pPr>
            <a:endParaRPr lang="en-GB" dirty="0" err="1">
              <a:solidFill>
                <a:schemeClr val="accent2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6D21848-FDBE-414F-966B-B5BEB4E30CA9}"/>
              </a:ext>
            </a:extLst>
          </p:cNvPr>
          <p:cNvGrpSpPr/>
          <p:nvPr/>
        </p:nvGrpSpPr>
        <p:grpSpPr>
          <a:xfrm>
            <a:off x="1439761" y="2013155"/>
            <a:ext cx="1257047" cy="519567"/>
            <a:chOff x="1676400" y="3513229"/>
            <a:chExt cx="1257047" cy="51956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468F754-7E29-4F16-9BAA-F94380286CCB}"/>
                </a:ext>
              </a:extLst>
            </p:cNvPr>
            <p:cNvGrpSpPr/>
            <p:nvPr/>
          </p:nvGrpSpPr>
          <p:grpSpPr>
            <a:xfrm>
              <a:off x="1676400" y="3513229"/>
              <a:ext cx="264270" cy="519567"/>
              <a:chOff x="1676400" y="3513229"/>
              <a:chExt cx="264270" cy="519567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0D577CA0-FBEE-4AFA-AC2C-F9963C5A25A4}"/>
                  </a:ext>
                </a:extLst>
              </p:cNvPr>
              <p:cNvGrpSpPr/>
              <p:nvPr/>
            </p:nvGrpSpPr>
            <p:grpSpPr>
              <a:xfrm>
                <a:off x="1676400" y="3513229"/>
                <a:ext cx="264270" cy="261257"/>
                <a:chOff x="2016034" y="3167743"/>
                <a:chExt cx="1737579" cy="1717768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5FE72318-5056-4E7F-8D2D-08091899D4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68285" y="3546567"/>
                  <a:ext cx="1685328" cy="1338944"/>
                </a:xfrm>
                <a:prstGeom prst="line">
                  <a:avLst/>
                </a:prstGeom>
                <a:ln w="9525">
                  <a:solidFill>
                    <a:srgbClr val="2D002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Flowchart: Connector 152">
                  <a:extLst>
                    <a:ext uri="{FF2B5EF4-FFF2-40B4-BE49-F238E27FC236}">
                      <a16:creationId xmlns:a16="http://schemas.microsoft.com/office/drawing/2014/main" id="{A4D3A010-FDDB-42EF-9ABF-5877AE2E3079}"/>
                    </a:ext>
                  </a:extLst>
                </p:cNvPr>
                <p:cNvSpPr/>
                <p:nvPr/>
              </p:nvSpPr>
              <p:spPr>
                <a:xfrm>
                  <a:off x="2016034" y="4432664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54" name="Flowchart: Connector 153">
                  <a:extLst>
                    <a:ext uri="{FF2B5EF4-FFF2-40B4-BE49-F238E27FC236}">
                      <a16:creationId xmlns:a16="http://schemas.microsoft.com/office/drawing/2014/main" id="{7228460A-2F42-4E1F-880D-09DC60BE68A7}"/>
                    </a:ext>
                  </a:extLst>
                </p:cNvPr>
                <p:cNvSpPr/>
                <p:nvPr/>
              </p:nvSpPr>
              <p:spPr>
                <a:xfrm>
                  <a:off x="2239477" y="4251961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55" name="Flowchart: Connector 154">
                  <a:extLst>
                    <a:ext uri="{FF2B5EF4-FFF2-40B4-BE49-F238E27FC236}">
                      <a16:creationId xmlns:a16="http://schemas.microsoft.com/office/drawing/2014/main" id="{9BC1D64D-0436-43CC-8D40-FC2D575E623A}"/>
                    </a:ext>
                  </a:extLst>
                </p:cNvPr>
                <p:cNvSpPr/>
                <p:nvPr/>
              </p:nvSpPr>
              <p:spPr>
                <a:xfrm>
                  <a:off x="2469794" y="4071258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56" name="Flowchart: Connector 155">
                  <a:extLst>
                    <a:ext uri="{FF2B5EF4-FFF2-40B4-BE49-F238E27FC236}">
                      <a16:creationId xmlns:a16="http://schemas.microsoft.com/office/drawing/2014/main" id="{5ABBD323-D902-4607-8B11-E799CA13A2CF}"/>
                    </a:ext>
                  </a:extLst>
                </p:cNvPr>
                <p:cNvSpPr/>
                <p:nvPr/>
              </p:nvSpPr>
              <p:spPr>
                <a:xfrm>
                  <a:off x="2693237" y="3890555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57" name="Flowchart: Connector 156">
                  <a:extLst>
                    <a:ext uri="{FF2B5EF4-FFF2-40B4-BE49-F238E27FC236}">
                      <a16:creationId xmlns:a16="http://schemas.microsoft.com/office/drawing/2014/main" id="{93B5A49E-9B8E-4CCE-8B18-78F758F8B2A4}"/>
                    </a:ext>
                  </a:extLst>
                </p:cNvPr>
                <p:cNvSpPr/>
                <p:nvPr/>
              </p:nvSpPr>
              <p:spPr>
                <a:xfrm>
                  <a:off x="2905218" y="3709852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58" name="Flowchart: Connector 157">
                  <a:extLst>
                    <a:ext uri="{FF2B5EF4-FFF2-40B4-BE49-F238E27FC236}">
                      <a16:creationId xmlns:a16="http://schemas.microsoft.com/office/drawing/2014/main" id="{985EBA2E-A244-44D5-BE21-235D3E0745F1}"/>
                    </a:ext>
                  </a:extLst>
                </p:cNvPr>
                <p:cNvSpPr/>
                <p:nvPr/>
              </p:nvSpPr>
              <p:spPr>
                <a:xfrm>
                  <a:off x="3128661" y="3529149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59" name="Flowchart: Connector 158">
                  <a:extLst>
                    <a:ext uri="{FF2B5EF4-FFF2-40B4-BE49-F238E27FC236}">
                      <a16:creationId xmlns:a16="http://schemas.microsoft.com/office/drawing/2014/main" id="{A224BED1-5E78-4CA1-9A97-3E1CE35CE866}"/>
                    </a:ext>
                  </a:extLst>
                </p:cNvPr>
                <p:cNvSpPr/>
                <p:nvPr/>
              </p:nvSpPr>
              <p:spPr>
                <a:xfrm>
                  <a:off x="3358978" y="3348446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60" name="Flowchart: Connector 159">
                  <a:extLst>
                    <a:ext uri="{FF2B5EF4-FFF2-40B4-BE49-F238E27FC236}">
                      <a16:creationId xmlns:a16="http://schemas.microsoft.com/office/drawing/2014/main" id="{7F4F9B64-1E42-4A54-9A9A-B5A79CBD84D7}"/>
                    </a:ext>
                  </a:extLst>
                </p:cNvPr>
                <p:cNvSpPr/>
                <p:nvPr/>
              </p:nvSpPr>
              <p:spPr>
                <a:xfrm>
                  <a:off x="3582421" y="3167743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99439D15-CC94-403D-98CE-4D0D796091EA}"/>
                  </a:ext>
                </a:extLst>
              </p:cNvPr>
              <p:cNvGrpSpPr/>
              <p:nvPr/>
            </p:nvGrpSpPr>
            <p:grpSpPr>
              <a:xfrm>
                <a:off x="1676400" y="3638825"/>
                <a:ext cx="264270" cy="261257"/>
                <a:chOff x="2016034" y="3167743"/>
                <a:chExt cx="1737579" cy="1717768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0CD9EE4-2B3F-4B36-853A-681D6A624C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68285" y="3546567"/>
                  <a:ext cx="1685328" cy="1338944"/>
                </a:xfrm>
                <a:prstGeom prst="line">
                  <a:avLst/>
                </a:prstGeom>
                <a:ln w="9525">
                  <a:solidFill>
                    <a:srgbClr val="2D002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Flowchart: Connector 143">
                  <a:extLst>
                    <a:ext uri="{FF2B5EF4-FFF2-40B4-BE49-F238E27FC236}">
                      <a16:creationId xmlns:a16="http://schemas.microsoft.com/office/drawing/2014/main" id="{7FDCB070-50A2-4A50-BE74-2DA848155365}"/>
                    </a:ext>
                  </a:extLst>
                </p:cNvPr>
                <p:cNvSpPr/>
                <p:nvPr/>
              </p:nvSpPr>
              <p:spPr>
                <a:xfrm>
                  <a:off x="2016034" y="4432664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45" name="Flowchart: Connector 144">
                  <a:extLst>
                    <a:ext uri="{FF2B5EF4-FFF2-40B4-BE49-F238E27FC236}">
                      <a16:creationId xmlns:a16="http://schemas.microsoft.com/office/drawing/2014/main" id="{8AF51285-BD19-44F1-8552-04B72E11E4C8}"/>
                    </a:ext>
                  </a:extLst>
                </p:cNvPr>
                <p:cNvSpPr/>
                <p:nvPr/>
              </p:nvSpPr>
              <p:spPr>
                <a:xfrm>
                  <a:off x="2239477" y="4251961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46" name="Flowchart: Connector 145">
                  <a:extLst>
                    <a:ext uri="{FF2B5EF4-FFF2-40B4-BE49-F238E27FC236}">
                      <a16:creationId xmlns:a16="http://schemas.microsoft.com/office/drawing/2014/main" id="{4EE0C519-6046-42D6-A17E-D73C93545508}"/>
                    </a:ext>
                  </a:extLst>
                </p:cNvPr>
                <p:cNvSpPr/>
                <p:nvPr/>
              </p:nvSpPr>
              <p:spPr>
                <a:xfrm>
                  <a:off x="2469794" y="4071258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47" name="Flowchart: Connector 146">
                  <a:extLst>
                    <a:ext uri="{FF2B5EF4-FFF2-40B4-BE49-F238E27FC236}">
                      <a16:creationId xmlns:a16="http://schemas.microsoft.com/office/drawing/2014/main" id="{BCFC5CBF-1CD5-4E75-9A84-38575AFDF97C}"/>
                    </a:ext>
                  </a:extLst>
                </p:cNvPr>
                <p:cNvSpPr/>
                <p:nvPr/>
              </p:nvSpPr>
              <p:spPr>
                <a:xfrm>
                  <a:off x="2693237" y="3890555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48" name="Flowchart: Connector 147">
                  <a:extLst>
                    <a:ext uri="{FF2B5EF4-FFF2-40B4-BE49-F238E27FC236}">
                      <a16:creationId xmlns:a16="http://schemas.microsoft.com/office/drawing/2014/main" id="{FD5551D1-F4C9-45E0-97E6-81A72C29B0F3}"/>
                    </a:ext>
                  </a:extLst>
                </p:cNvPr>
                <p:cNvSpPr/>
                <p:nvPr/>
              </p:nvSpPr>
              <p:spPr>
                <a:xfrm>
                  <a:off x="2905218" y="3709852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49" name="Flowchart: Connector 148">
                  <a:extLst>
                    <a:ext uri="{FF2B5EF4-FFF2-40B4-BE49-F238E27FC236}">
                      <a16:creationId xmlns:a16="http://schemas.microsoft.com/office/drawing/2014/main" id="{D2F337D9-8987-4ABA-AD75-E5897EBBFE26}"/>
                    </a:ext>
                  </a:extLst>
                </p:cNvPr>
                <p:cNvSpPr/>
                <p:nvPr/>
              </p:nvSpPr>
              <p:spPr>
                <a:xfrm>
                  <a:off x="3128661" y="3529149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50" name="Flowchart: Connector 149">
                  <a:extLst>
                    <a:ext uri="{FF2B5EF4-FFF2-40B4-BE49-F238E27FC236}">
                      <a16:creationId xmlns:a16="http://schemas.microsoft.com/office/drawing/2014/main" id="{37A14248-B1BD-4966-B70A-888C61F4EBE2}"/>
                    </a:ext>
                  </a:extLst>
                </p:cNvPr>
                <p:cNvSpPr/>
                <p:nvPr/>
              </p:nvSpPr>
              <p:spPr>
                <a:xfrm>
                  <a:off x="3358978" y="3348446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51" name="Flowchart: Connector 150">
                  <a:extLst>
                    <a:ext uri="{FF2B5EF4-FFF2-40B4-BE49-F238E27FC236}">
                      <a16:creationId xmlns:a16="http://schemas.microsoft.com/office/drawing/2014/main" id="{10BF5307-2424-4F86-AFBA-470F721F4B9A}"/>
                    </a:ext>
                  </a:extLst>
                </p:cNvPr>
                <p:cNvSpPr/>
                <p:nvPr/>
              </p:nvSpPr>
              <p:spPr>
                <a:xfrm>
                  <a:off x="3582421" y="3167743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048CF20B-7322-4720-A6F8-4A5C718A706E}"/>
                  </a:ext>
                </a:extLst>
              </p:cNvPr>
              <p:cNvGrpSpPr/>
              <p:nvPr/>
            </p:nvGrpSpPr>
            <p:grpSpPr>
              <a:xfrm>
                <a:off x="1676400" y="3771539"/>
                <a:ext cx="264270" cy="261257"/>
                <a:chOff x="2016034" y="3167743"/>
                <a:chExt cx="1737579" cy="1717768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567E986A-FA71-4458-B677-07DF569932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68285" y="3546567"/>
                  <a:ext cx="1685328" cy="1338944"/>
                </a:xfrm>
                <a:prstGeom prst="line">
                  <a:avLst/>
                </a:prstGeom>
                <a:ln w="9525">
                  <a:solidFill>
                    <a:srgbClr val="2D002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Flowchart: Connector 134">
                  <a:extLst>
                    <a:ext uri="{FF2B5EF4-FFF2-40B4-BE49-F238E27FC236}">
                      <a16:creationId xmlns:a16="http://schemas.microsoft.com/office/drawing/2014/main" id="{CCBDD10A-AA95-4662-8D19-A7F1D453B038}"/>
                    </a:ext>
                  </a:extLst>
                </p:cNvPr>
                <p:cNvSpPr/>
                <p:nvPr/>
              </p:nvSpPr>
              <p:spPr>
                <a:xfrm>
                  <a:off x="2016034" y="4432664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36" name="Flowchart: Connector 135">
                  <a:extLst>
                    <a:ext uri="{FF2B5EF4-FFF2-40B4-BE49-F238E27FC236}">
                      <a16:creationId xmlns:a16="http://schemas.microsoft.com/office/drawing/2014/main" id="{3D4D6362-68E3-44E0-8EB3-F6A912F46E84}"/>
                    </a:ext>
                  </a:extLst>
                </p:cNvPr>
                <p:cNvSpPr/>
                <p:nvPr/>
              </p:nvSpPr>
              <p:spPr>
                <a:xfrm>
                  <a:off x="2239477" y="4251961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37" name="Flowchart: Connector 136">
                  <a:extLst>
                    <a:ext uri="{FF2B5EF4-FFF2-40B4-BE49-F238E27FC236}">
                      <a16:creationId xmlns:a16="http://schemas.microsoft.com/office/drawing/2014/main" id="{6B480573-9C12-4A56-9F35-A52A1DB88EF7}"/>
                    </a:ext>
                  </a:extLst>
                </p:cNvPr>
                <p:cNvSpPr/>
                <p:nvPr/>
              </p:nvSpPr>
              <p:spPr>
                <a:xfrm>
                  <a:off x="2469794" y="4071258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38" name="Flowchart: Connector 137">
                  <a:extLst>
                    <a:ext uri="{FF2B5EF4-FFF2-40B4-BE49-F238E27FC236}">
                      <a16:creationId xmlns:a16="http://schemas.microsoft.com/office/drawing/2014/main" id="{2E18CB80-0F0B-479E-8A56-6F67A248DD9B}"/>
                    </a:ext>
                  </a:extLst>
                </p:cNvPr>
                <p:cNvSpPr/>
                <p:nvPr/>
              </p:nvSpPr>
              <p:spPr>
                <a:xfrm>
                  <a:off x="2693237" y="3890555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39" name="Flowchart: Connector 138">
                  <a:extLst>
                    <a:ext uri="{FF2B5EF4-FFF2-40B4-BE49-F238E27FC236}">
                      <a16:creationId xmlns:a16="http://schemas.microsoft.com/office/drawing/2014/main" id="{5624AAD7-4350-40A9-A568-AD9D2B44856F}"/>
                    </a:ext>
                  </a:extLst>
                </p:cNvPr>
                <p:cNvSpPr/>
                <p:nvPr/>
              </p:nvSpPr>
              <p:spPr>
                <a:xfrm>
                  <a:off x="2905218" y="3709852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40" name="Flowchart: Connector 139">
                  <a:extLst>
                    <a:ext uri="{FF2B5EF4-FFF2-40B4-BE49-F238E27FC236}">
                      <a16:creationId xmlns:a16="http://schemas.microsoft.com/office/drawing/2014/main" id="{2274B007-E257-480A-B89F-8E2C55B8D70A}"/>
                    </a:ext>
                  </a:extLst>
                </p:cNvPr>
                <p:cNvSpPr/>
                <p:nvPr/>
              </p:nvSpPr>
              <p:spPr>
                <a:xfrm>
                  <a:off x="3128661" y="3529149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41" name="Flowchart: Connector 140">
                  <a:extLst>
                    <a:ext uri="{FF2B5EF4-FFF2-40B4-BE49-F238E27FC236}">
                      <a16:creationId xmlns:a16="http://schemas.microsoft.com/office/drawing/2014/main" id="{9EE2726C-8E8E-4B91-862E-976BFD7B78BA}"/>
                    </a:ext>
                  </a:extLst>
                </p:cNvPr>
                <p:cNvSpPr/>
                <p:nvPr/>
              </p:nvSpPr>
              <p:spPr>
                <a:xfrm>
                  <a:off x="3358978" y="3348446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42" name="Flowchart: Connector 141">
                  <a:extLst>
                    <a:ext uri="{FF2B5EF4-FFF2-40B4-BE49-F238E27FC236}">
                      <a16:creationId xmlns:a16="http://schemas.microsoft.com/office/drawing/2014/main" id="{223C0A7F-B987-4C64-B43E-B85BA2ECF9EE}"/>
                    </a:ext>
                  </a:extLst>
                </p:cNvPr>
                <p:cNvSpPr/>
                <p:nvPr/>
              </p:nvSpPr>
              <p:spPr>
                <a:xfrm>
                  <a:off x="3582421" y="3167743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9ABBAE1-5102-44A2-9DE7-CC83234A680C}"/>
                </a:ext>
              </a:extLst>
            </p:cNvPr>
            <p:cNvGrpSpPr/>
            <p:nvPr/>
          </p:nvGrpSpPr>
          <p:grpSpPr>
            <a:xfrm>
              <a:off x="2007326" y="3513229"/>
              <a:ext cx="264270" cy="519567"/>
              <a:chOff x="1676400" y="3513229"/>
              <a:chExt cx="264270" cy="519567"/>
            </a:xfrm>
          </p:grpSpPr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0DDFD53-289F-43AD-8672-72E2E1489E29}"/>
                  </a:ext>
                </a:extLst>
              </p:cNvPr>
              <p:cNvGrpSpPr/>
              <p:nvPr/>
            </p:nvGrpSpPr>
            <p:grpSpPr>
              <a:xfrm>
                <a:off x="1676400" y="3513229"/>
                <a:ext cx="264270" cy="261257"/>
                <a:chOff x="2016034" y="3167743"/>
                <a:chExt cx="1737579" cy="1717768"/>
              </a:xfrm>
            </p:grpSpPr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9DB05AA9-3719-4117-BD42-ED9A019155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68285" y="3546567"/>
                  <a:ext cx="1685328" cy="1338944"/>
                </a:xfrm>
                <a:prstGeom prst="line">
                  <a:avLst/>
                </a:prstGeom>
                <a:ln w="9525">
                  <a:solidFill>
                    <a:srgbClr val="2D002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3" name="Flowchart: Connector 122">
                  <a:extLst>
                    <a:ext uri="{FF2B5EF4-FFF2-40B4-BE49-F238E27FC236}">
                      <a16:creationId xmlns:a16="http://schemas.microsoft.com/office/drawing/2014/main" id="{CD734B2B-04AC-433F-9618-608305657700}"/>
                    </a:ext>
                  </a:extLst>
                </p:cNvPr>
                <p:cNvSpPr/>
                <p:nvPr/>
              </p:nvSpPr>
              <p:spPr>
                <a:xfrm>
                  <a:off x="2016034" y="4432664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24" name="Flowchart: Connector 123">
                  <a:extLst>
                    <a:ext uri="{FF2B5EF4-FFF2-40B4-BE49-F238E27FC236}">
                      <a16:creationId xmlns:a16="http://schemas.microsoft.com/office/drawing/2014/main" id="{42B84CA0-696E-4DF4-AE81-7D4061C2DDB2}"/>
                    </a:ext>
                  </a:extLst>
                </p:cNvPr>
                <p:cNvSpPr/>
                <p:nvPr/>
              </p:nvSpPr>
              <p:spPr>
                <a:xfrm>
                  <a:off x="2239477" y="4251961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25" name="Flowchart: Connector 124">
                  <a:extLst>
                    <a:ext uri="{FF2B5EF4-FFF2-40B4-BE49-F238E27FC236}">
                      <a16:creationId xmlns:a16="http://schemas.microsoft.com/office/drawing/2014/main" id="{A8505CF2-40DE-4C11-888D-1FF0F07E0B2A}"/>
                    </a:ext>
                  </a:extLst>
                </p:cNvPr>
                <p:cNvSpPr/>
                <p:nvPr/>
              </p:nvSpPr>
              <p:spPr>
                <a:xfrm>
                  <a:off x="2469794" y="4071258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26" name="Flowchart: Connector 125">
                  <a:extLst>
                    <a:ext uri="{FF2B5EF4-FFF2-40B4-BE49-F238E27FC236}">
                      <a16:creationId xmlns:a16="http://schemas.microsoft.com/office/drawing/2014/main" id="{08B07217-4493-4726-991D-7C46C8AA0862}"/>
                    </a:ext>
                  </a:extLst>
                </p:cNvPr>
                <p:cNvSpPr/>
                <p:nvPr/>
              </p:nvSpPr>
              <p:spPr>
                <a:xfrm>
                  <a:off x="2693237" y="3890555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27" name="Flowchart: Connector 126">
                  <a:extLst>
                    <a:ext uri="{FF2B5EF4-FFF2-40B4-BE49-F238E27FC236}">
                      <a16:creationId xmlns:a16="http://schemas.microsoft.com/office/drawing/2014/main" id="{A20EA450-D035-423C-9195-C70ADD7801C8}"/>
                    </a:ext>
                  </a:extLst>
                </p:cNvPr>
                <p:cNvSpPr/>
                <p:nvPr/>
              </p:nvSpPr>
              <p:spPr>
                <a:xfrm>
                  <a:off x="2905218" y="3709852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28" name="Flowchart: Connector 127">
                  <a:extLst>
                    <a:ext uri="{FF2B5EF4-FFF2-40B4-BE49-F238E27FC236}">
                      <a16:creationId xmlns:a16="http://schemas.microsoft.com/office/drawing/2014/main" id="{6B188C72-7D88-41A9-A6D0-D0075805BAEF}"/>
                    </a:ext>
                  </a:extLst>
                </p:cNvPr>
                <p:cNvSpPr/>
                <p:nvPr/>
              </p:nvSpPr>
              <p:spPr>
                <a:xfrm>
                  <a:off x="3128661" y="3529149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29" name="Flowchart: Connector 128">
                  <a:extLst>
                    <a:ext uri="{FF2B5EF4-FFF2-40B4-BE49-F238E27FC236}">
                      <a16:creationId xmlns:a16="http://schemas.microsoft.com/office/drawing/2014/main" id="{1FE0CC5E-EF13-4F89-8161-A938CACB6E1F}"/>
                    </a:ext>
                  </a:extLst>
                </p:cNvPr>
                <p:cNvSpPr/>
                <p:nvPr/>
              </p:nvSpPr>
              <p:spPr>
                <a:xfrm>
                  <a:off x="3358978" y="3348446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30" name="Flowchart: Connector 129">
                  <a:extLst>
                    <a:ext uri="{FF2B5EF4-FFF2-40B4-BE49-F238E27FC236}">
                      <a16:creationId xmlns:a16="http://schemas.microsoft.com/office/drawing/2014/main" id="{653879CB-F1ED-4F03-B579-C24F6E5CFFA7}"/>
                    </a:ext>
                  </a:extLst>
                </p:cNvPr>
                <p:cNvSpPr/>
                <p:nvPr/>
              </p:nvSpPr>
              <p:spPr>
                <a:xfrm>
                  <a:off x="3582421" y="3167743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8A4E88A7-9E24-4228-B334-0212564F4281}"/>
                  </a:ext>
                </a:extLst>
              </p:cNvPr>
              <p:cNvGrpSpPr/>
              <p:nvPr/>
            </p:nvGrpSpPr>
            <p:grpSpPr>
              <a:xfrm>
                <a:off x="1676400" y="3638825"/>
                <a:ext cx="264270" cy="261257"/>
                <a:chOff x="2016034" y="3167743"/>
                <a:chExt cx="1737579" cy="1717768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2DAD00DE-EF08-44C3-B4DC-E48C1EBD5F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68285" y="3546567"/>
                  <a:ext cx="1685328" cy="1338944"/>
                </a:xfrm>
                <a:prstGeom prst="line">
                  <a:avLst/>
                </a:prstGeom>
                <a:ln w="9525">
                  <a:solidFill>
                    <a:srgbClr val="2D002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4" name="Flowchart: Connector 113">
                  <a:extLst>
                    <a:ext uri="{FF2B5EF4-FFF2-40B4-BE49-F238E27FC236}">
                      <a16:creationId xmlns:a16="http://schemas.microsoft.com/office/drawing/2014/main" id="{12670C64-226F-48C0-9975-74DE86F3410C}"/>
                    </a:ext>
                  </a:extLst>
                </p:cNvPr>
                <p:cNvSpPr/>
                <p:nvPr/>
              </p:nvSpPr>
              <p:spPr>
                <a:xfrm>
                  <a:off x="2016034" y="4432664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15" name="Flowchart: Connector 114">
                  <a:extLst>
                    <a:ext uri="{FF2B5EF4-FFF2-40B4-BE49-F238E27FC236}">
                      <a16:creationId xmlns:a16="http://schemas.microsoft.com/office/drawing/2014/main" id="{77E4E6A9-F701-42F7-B28C-306FFE539FDC}"/>
                    </a:ext>
                  </a:extLst>
                </p:cNvPr>
                <p:cNvSpPr/>
                <p:nvPr/>
              </p:nvSpPr>
              <p:spPr>
                <a:xfrm>
                  <a:off x="2239477" y="4251961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16" name="Flowchart: Connector 115">
                  <a:extLst>
                    <a:ext uri="{FF2B5EF4-FFF2-40B4-BE49-F238E27FC236}">
                      <a16:creationId xmlns:a16="http://schemas.microsoft.com/office/drawing/2014/main" id="{A3D1367E-DCA4-4981-8DBD-C04BEEB8A06C}"/>
                    </a:ext>
                  </a:extLst>
                </p:cNvPr>
                <p:cNvSpPr/>
                <p:nvPr/>
              </p:nvSpPr>
              <p:spPr>
                <a:xfrm>
                  <a:off x="2469794" y="4071258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17" name="Flowchart: Connector 116">
                  <a:extLst>
                    <a:ext uri="{FF2B5EF4-FFF2-40B4-BE49-F238E27FC236}">
                      <a16:creationId xmlns:a16="http://schemas.microsoft.com/office/drawing/2014/main" id="{4FD3FA7C-F10B-419F-B592-A48B67E5FC68}"/>
                    </a:ext>
                  </a:extLst>
                </p:cNvPr>
                <p:cNvSpPr/>
                <p:nvPr/>
              </p:nvSpPr>
              <p:spPr>
                <a:xfrm>
                  <a:off x="2693237" y="3890555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18" name="Flowchart: Connector 117">
                  <a:extLst>
                    <a:ext uri="{FF2B5EF4-FFF2-40B4-BE49-F238E27FC236}">
                      <a16:creationId xmlns:a16="http://schemas.microsoft.com/office/drawing/2014/main" id="{08D5ECEC-B54C-46F4-992B-C53075F8DE08}"/>
                    </a:ext>
                  </a:extLst>
                </p:cNvPr>
                <p:cNvSpPr/>
                <p:nvPr/>
              </p:nvSpPr>
              <p:spPr>
                <a:xfrm>
                  <a:off x="2905218" y="3709852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19" name="Flowchart: Connector 118">
                  <a:extLst>
                    <a:ext uri="{FF2B5EF4-FFF2-40B4-BE49-F238E27FC236}">
                      <a16:creationId xmlns:a16="http://schemas.microsoft.com/office/drawing/2014/main" id="{969EE110-F944-40FA-B6E5-EBA8182B79E1}"/>
                    </a:ext>
                  </a:extLst>
                </p:cNvPr>
                <p:cNvSpPr/>
                <p:nvPr/>
              </p:nvSpPr>
              <p:spPr>
                <a:xfrm>
                  <a:off x="3128661" y="3529149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20" name="Flowchart: Connector 119">
                  <a:extLst>
                    <a:ext uri="{FF2B5EF4-FFF2-40B4-BE49-F238E27FC236}">
                      <a16:creationId xmlns:a16="http://schemas.microsoft.com/office/drawing/2014/main" id="{C5696D78-F538-49A9-A49B-AC56FCEF0D03}"/>
                    </a:ext>
                  </a:extLst>
                </p:cNvPr>
                <p:cNvSpPr/>
                <p:nvPr/>
              </p:nvSpPr>
              <p:spPr>
                <a:xfrm>
                  <a:off x="3358978" y="3348446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21" name="Flowchart: Connector 120">
                  <a:extLst>
                    <a:ext uri="{FF2B5EF4-FFF2-40B4-BE49-F238E27FC236}">
                      <a16:creationId xmlns:a16="http://schemas.microsoft.com/office/drawing/2014/main" id="{9363AE49-1B30-460D-8B2A-1A5A9A5C0DDD}"/>
                    </a:ext>
                  </a:extLst>
                </p:cNvPr>
                <p:cNvSpPr/>
                <p:nvPr/>
              </p:nvSpPr>
              <p:spPr>
                <a:xfrm>
                  <a:off x="3582421" y="3167743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B7303EFF-5C7D-4FF9-AD6D-A609DEB17ACC}"/>
                  </a:ext>
                </a:extLst>
              </p:cNvPr>
              <p:cNvGrpSpPr/>
              <p:nvPr/>
            </p:nvGrpSpPr>
            <p:grpSpPr>
              <a:xfrm>
                <a:off x="1676400" y="3771539"/>
                <a:ext cx="264270" cy="261257"/>
                <a:chOff x="2016034" y="3167743"/>
                <a:chExt cx="1737579" cy="1717768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A2C441EA-9E11-4DC3-82B1-897E01FAF6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68285" y="3546567"/>
                  <a:ext cx="1685328" cy="1338944"/>
                </a:xfrm>
                <a:prstGeom prst="line">
                  <a:avLst/>
                </a:prstGeom>
                <a:ln w="9525">
                  <a:solidFill>
                    <a:srgbClr val="2D002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Flowchart: Connector 104">
                  <a:extLst>
                    <a:ext uri="{FF2B5EF4-FFF2-40B4-BE49-F238E27FC236}">
                      <a16:creationId xmlns:a16="http://schemas.microsoft.com/office/drawing/2014/main" id="{89AF43EF-36FC-4F7B-85F9-E58A2D0F6CC8}"/>
                    </a:ext>
                  </a:extLst>
                </p:cNvPr>
                <p:cNvSpPr/>
                <p:nvPr/>
              </p:nvSpPr>
              <p:spPr>
                <a:xfrm>
                  <a:off x="2016034" y="4432664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06" name="Flowchart: Connector 105">
                  <a:extLst>
                    <a:ext uri="{FF2B5EF4-FFF2-40B4-BE49-F238E27FC236}">
                      <a16:creationId xmlns:a16="http://schemas.microsoft.com/office/drawing/2014/main" id="{B7D3DB82-7276-4585-A4E0-3831313BD4D3}"/>
                    </a:ext>
                  </a:extLst>
                </p:cNvPr>
                <p:cNvSpPr/>
                <p:nvPr/>
              </p:nvSpPr>
              <p:spPr>
                <a:xfrm>
                  <a:off x="2239477" y="4251961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07" name="Flowchart: Connector 106">
                  <a:extLst>
                    <a:ext uri="{FF2B5EF4-FFF2-40B4-BE49-F238E27FC236}">
                      <a16:creationId xmlns:a16="http://schemas.microsoft.com/office/drawing/2014/main" id="{D350864A-949E-4E86-AC31-50A6B92EFE0C}"/>
                    </a:ext>
                  </a:extLst>
                </p:cNvPr>
                <p:cNvSpPr/>
                <p:nvPr/>
              </p:nvSpPr>
              <p:spPr>
                <a:xfrm>
                  <a:off x="2469794" y="4071258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08" name="Flowchart: Connector 107">
                  <a:extLst>
                    <a:ext uri="{FF2B5EF4-FFF2-40B4-BE49-F238E27FC236}">
                      <a16:creationId xmlns:a16="http://schemas.microsoft.com/office/drawing/2014/main" id="{A910621F-B1B3-43BE-97BE-AFDFED4292C7}"/>
                    </a:ext>
                  </a:extLst>
                </p:cNvPr>
                <p:cNvSpPr/>
                <p:nvPr/>
              </p:nvSpPr>
              <p:spPr>
                <a:xfrm>
                  <a:off x="2693237" y="3890555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09" name="Flowchart: Connector 108">
                  <a:extLst>
                    <a:ext uri="{FF2B5EF4-FFF2-40B4-BE49-F238E27FC236}">
                      <a16:creationId xmlns:a16="http://schemas.microsoft.com/office/drawing/2014/main" id="{CB2EE639-F098-4EE5-B620-D6CE1CC72E69}"/>
                    </a:ext>
                  </a:extLst>
                </p:cNvPr>
                <p:cNvSpPr/>
                <p:nvPr/>
              </p:nvSpPr>
              <p:spPr>
                <a:xfrm>
                  <a:off x="2905218" y="3709852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10" name="Flowchart: Connector 109">
                  <a:extLst>
                    <a:ext uri="{FF2B5EF4-FFF2-40B4-BE49-F238E27FC236}">
                      <a16:creationId xmlns:a16="http://schemas.microsoft.com/office/drawing/2014/main" id="{18D2C8F1-7B85-49D2-8EFA-92F1AE0DD280}"/>
                    </a:ext>
                  </a:extLst>
                </p:cNvPr>
                <p:cNvSpPr/>
                <p:nvPr/>
              </p:nvSpPr>
              <p:spPr>
                <a:xfrm>
                  <a:off x="3128661" y="3529149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11" name="Flowchart: Connector 110">
                  <a:extLst>
                    <a:ext uri="{FF2B5EF4-FFF2-40B4-BE49-F238E27FC236}">
                      <a16:creationId xmlns:a16="http://schemas.microsoft.com/office/drawing/2014/main" id="{35A04782-0725-48DD-9907-EA20F91B8C3F}"/>
                    </a:ext>
                  </a:extLst>
                </p:cNvPr>
                <p:cNvSpPr/>
                <p:nvPr/>
              </p:nvSpPr>
              <p:spPr>
                <a:xfrm>
                  <a:off x="3358978" y="3348446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12" name="Flowchart: Connector 111">
                  <a:extLst>
                    <a:ext uri="{FF2B5EF4-FFF2-40B4-BE49-F238E27FC236}">
                      <a16:creationId xmlns:a16="http://schemas.microsoft.com/office/drawing/2014/main" id="{502CAA92-6655-47E8-97BA-CC95432643CC}"/>
                    </a:ext>
                  </a:extLst>
                </p:cNvPr>
                <p:cNvSpPr/>
                <p:nvPr/>
              </p:nvSpPr>
              <p:spPr>
                <a:xfrm>
                  <a:off x="3582421" y="3167743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1BEDBEA-7D6E-4D87-9B67-C59D7710F165}"/>
                </a:ext>
              </a:extLst>
            </p:cNvPr>
            <p:cNvGrpSpPr/>
            <p:nvPr/>
          </p:nvGrpSpPr>
          <p:grpSpPr>
            <a:xfrm>
              <a:off x="2338252" y="3513229"/>
              <a:ext cx="264270" cy="519567"/>
              <a:chOff x="1676400" y="3513229"/>
              <a:chExt cx="264270" cy="519567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281F70FB-37EA-432F-B9F6-17281702ECC2}"/>
                  </a:ext>
                </a:extLst>
              </p:cNvPr>
              <p:cNvGrpSpPr/>
              <p:nvPr/>
            </p:nvGrpSpPr>
            <p:grpSpPr>
              <a:xfrm>
                <a:off x="1676400" y="3513229"/>
                <a:ext cx="264270" cy="261257"/>
                <a:chOff x="2016034" y="3167743"/>
                <a:chExt cx="1737579" cy="1717768"/>
              </a:xfrm>
            </p:grpSpPr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74A49AF4-E865-42BD-AEFC-057422FA68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68285" y="3546567"/>
                  <a:ext cx="1685328" cy="1338944"/>
                </a:xfrm>
                <a:prstGeom prst="line">
                  <a:avLst/>
                </a:prstGeom>
                <a:ln w="9525">
                  <a:solidFill>
                    <a:srgbClr val="2D002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Flowchart: Connector 92">
                  <a:extLst>
                    <a:ext uri="{FF2B5EF4-FFF2-40B4-BE49-F238E27FC236}">
                      <a16:creationId xmlns:a16="http://schemas.microsoft.com/office/drawing/2014/main" id="{B4479CB9-2F52-4A46-9E76-2F974D1060D0}"/>
                    </a:ext>
                  </a:extLst>
                </p:cNvPr>
                <p:cNvSpPr/>
                <p:nvPr/>
              </p:nvSpPr>
              <p:spPr>
                <a:xfrm>
                  <a:off x="2016034" y="4432664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94" name="Flowchart: Connector 93">
                  <a:extLst>
                    <a:ext uri="{FF2B5EF4-FFF2-40B4-BE49-F238E27FC236}">
                      <a16:creationId xmlns:a16="http://schemas.microsoft.com/office/drawing/2014/main" id="{EB58A1CF-1287-4489-AEC6-A2C9D21D5CD4}"/>
                    </a:ext>
                  </a:extLst>
                </p:cNvPr>
                <p:cNvSpPr/>
                <p:nvPr/>
              </p:nvSpPr>
              <p:spPr>
                <a:xfrm>
                  <a:off x="2239477" y="4251961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95" name="Flowchart: Connector 94">
                  <a:extLst>
                    <a:ext uri="{FF2B5EF4-FFF2-40B4-BE49-F238E27FC236}">
                      <a16:creationId xmlns:a16="http://schemas.microsoft.com/office/drawing/2014/main" id="{80E77AAD-639F-413B-B245-13828356BB40}"/>
                    </a:ext>
                  </a:extLst>
                </p:cNvPr>
                <p:cNvSpPr/>
                <p:nvPr/>
              </p:nvSpPr>
              <p:spPr>
                <a:xfrm>
                  <a:off x="2469794" y="4071258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96" name="Flowchart: Connector 95">
                  <a:extLst>
                    <a:ext uri="{FF2B5EF4-FFF2-40B4-BE49-F238E27FC236}">
                      <a16:creationId xmlns:a16="http://schemas.microsoft.com/office/drawing/2014/main" id="{CB4BEE1E-8371-46FC-BCF6-12EF5D1A7E16}"/>
                    </a:ext>
                  </a:extLst>
                </p:cNvPr>
                <p:cNvSpPr/>
                <p:nvPr/>
              </p:nvSpPr>
              <p:spPr>
                <a:xfrm>
                  <a:off x="2693237" y="3890555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97" name="Flowchart: Connector 96">
                  <a:extLst>
                    <a:ext uri="{FF2B5EF4-FFF2-40B4-BE49-F238E27FC236}">
                      <a16:creationId xmlns:a16="http://schemas.microsoft.com/office/drawing/2014/main" id="{9AC6D603-6FE6-46A1-A9E8-DCABF81E8C53}"/>
                    </a:ext>
                  </a:extLst>
                </p:cNvPr>
                <p:cNvSpPr/>
                <p:nvPr/>
              </p:nvSpPr>
              <p:spPr>
                <a:xfrm>
                  <a:off x="2905218" y="3709852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98" name="Flowchart: Connector 97">
                  <a:extLst>
                    <a:ext uri="{FF2B5EF4-FFF2-40B4-BE49-F238E27FC236}">
                      <a16:creationId xmlns:a16="http://schemas.microsoft.com/office/drawing/2014/main" id="{5C820534-501B-4F1A-AD77-E0F84C287635}"/>
                    </a:ext>
                  </a:extLst>
                </p:cNvPr>
                <p:cNvSpPr/>
                <p:nvPr/>
              </p:nvSpPr>
              <p:spPr>
                <a:xfrm>
                  <a:off x="3128661" y="3529149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99" name="Flowchart: Connector 98">
                  <a:extLst>
                    <a:ext uri="{FF2B5EF4-FFF2-40B4-BE49-F238E27FC236}">
                      <a16:creationId xmlns:a16="http://schemas.microsoft.com/office/drawing/2014/main" id="{6CAEBEC1-4167-4C30-9C66-AD6610506B0D}"/>
                    </a:ext>
                  </a:extLst>
                </p:cNvPr>
                <p:cNvSpPr/>
                <p:nvPr/>
              </p:nvSpPr>
              <p:spPr>
                <a:xfrm>
                  <a:off x="3358978" y="3348446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00" name="Flowchart: Connector 99">
                  <a:extLst>
                    <a:ext uri="{FF2B5EF4-FFF2-40B4-BE49-F238E27FC236}">
                      <a16:creationId xmlns:a16="http://schemas.microsoft.com/office/drawing/2014/main" id="{D52CB5E9-5C60-44A6-AB59-7CD52E69A7AC}"/>
                    </a:ext>
                  </a:extLst>
                </p:cNvPr>
                <p:cNvSpPr/>
                <p:nvPr/>
              </p:nvSpPr>
              <p:spPr>
                <a:xfrm>
                  <a:off x="3582421" y="3167743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D0B34BCD-F04A-4306-80CE-41146F1275EF}"/>
                  </a:ext>
                </a:extLst>
              </p:cNvPr>
              <p:cNvGrpSpPr/>
              <p:nvPr/>
            </p:nvGrpSpPr>
            <p:grpSpPr>
              <a:xfrm>
                <a:off x="1676400" y="3638825"/>
                <a:ext cx="264270" cy="261257"/>
                <a:chOff x="2016034" y="3167743"/>
                <a:chExt cx="1737579" cy="1717768"/>
              </a:xfrm>
            </p:grpSpPr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3CBC43D3-9567-4357-B60B-AC57138B37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68285" y="3546567"/>
                  <a:ext cx="1685328" cy="1338944"/>
                </a:xfrm>
                <a:prstGeom prst="line">
                  <a:avLst/>
                </a:prstGeom>
                <a:ln w="9525">
                  <a:solidFill>
                    <a:srgbClr val="2D002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Flowchart: Connector 83">
                  <a:extLst>
                    <a:ext uri="{FF2B5EF4-FFF2-40B4-BE49-F238E27FC236}">
                      <a16:creationId xmlns:a16="http://schemas.microsoft.com/office/drawing/2014/main" id="{60759992-5083-438D-9311-A900FD4E0FC5}"/>
                    </a:ext>
                  </a:extLst>
                </p:cNvPr>
                <p:cNvSpPr/>
                <p:nvPr/>
              </p:nvSpPr>
              <p:spPr>
                <a:xfrm>
                  <a:off x="2016034" y="4432664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85" name="Flowchart: Connector 84">
                  <a:extLst>
                    <a:ext uri="{FF2B5EF4-FFF2-40B4-BE49-F238E27FC236}">
                      <a16:creationId xmlns:a16="http://schemas.microsoft.com/office/drawing/2014/main" id="{9D72BA59-9D4B-4C93-88A1-C9DA98AFA8D8}"/>
                    </a:ext>
                  </a:extLst>
                </p:cNvPr>
                <p:cNvSpPr/>
                <p:nvPr/>
              </p:nvSpPr>
              <p:spPr>
                <a:xfrm>
                  <a:off x="2239477" y="4251961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86" name="Flowchart: Connector 85">
                  <a:extLst>
                    <a:ext uri="{FF2B5EF4-FFF2-40B4-BE49-F238E27FC236}">
                      <a16:creationId xmlns:a16="http://schemas.microsoft.com/office/drawing/2014/main" id="{F985127E-DD3C-41C9-A920-BFB127039733}"/>
                    </a:ext>
                  </a:extLst>
                </p:cNvPr>
                <p:cNvSpPr/>
                <p:nvPr/>
              </p:nvSpPr>
              <p:spPr>
                <a:xfrm>
                  <a:off x="2469794" y="4071258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87" name="Flowchart: Connector 86">
                  <a:extLst>
                    <a:ext uri="{FF2B5EF4-FFF2-40B4-BE49-F238E27FC236}">
                      <a16:creationId xmlns:a16="http://schemas.microsoft.com/office/drawing/2014/main" id="{C065B4AF-F74B-4CF0-B049-6C1065C0DC96}"/>
                    </a:ext>
                  </a:extLst>
                </p:cNvPr>
                <p:cNvSpPr/>
                <p:nvPr/>
              </p:nvSpPr>
              <p:spPr>
                <a:xfrm>
                  <a:off x="2693237" y="3890555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88" name="Flowchart: Connector 87">
                  <a:extLst>
                    <a:ext uri="{FF2B5EF4-FFF2-40B4-BE49-F238E27FC236}">
                      <a16:creationId xmlns:a16="http://schemas.microsoft.com/office/drawing/2014/main" id="{6CA7FFC4-B27B-46EB-91E3-A4ADAAFDE37B}"/>
                    </a:ext>
                  </a:extLst>
                </p:cNvPr>
                <p:cNvSpPr/>
                <p:nvPr/>
              </p:nvSpPr>
              <p:spPr>
                <a:xfrm>
                  <a:off x="2905218" y="3709852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89" name="Flowchart: Connector 88">
                  <a:extLst>
                    <a:ext uri="{FF2B5EF4-FFF2-40B4-BE49-F238E27FC236}">
                      <a16:creationId xmlns:a16="http://schemas.microsoft.com/office/drawing/2014/main" id="{2A007AAB-F15D-4960-88B0-CE2F6D5F453A}"/>
                    </a:ext>
                  </a:extLst>
                </p:cNvPr>
                <p:cNvSpPr/>
                <p:nvPr/>
              </p:nvSpPr>
              <p:spPr>
                <a:xfrm>
                  <a:off x="3128661" y="3529149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90" name="Flowchart: Connector 89">
                  <a:extLst>
                    <a:ext uri="{FF2B5EF4-FFF2-40B4-BE49-F238E27FC236}">
                      <a16:creationId xmlns:a16="http://schemas.microsoft.com/office/drawing/2014/main" id="{04103AEA-4A3B-4401-81F2-6264F5B633FB}"/>
                    </a:ext>
                  </a:extLst>
                </p:cNvPr>
                <p:cNvSpPr/>
                <p:nvPr/>
              </p:nvSpPr>
              <p:spPr>
                <a:xfrm>
                  <a:off x="3358978" y="3348446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91" name="Flowchart: Connector 90">
                  <a:extLst>
                    <a:ext uri="{FF2B5EF4-FFF2-40B4-BE49-F238E27FC236}">
                      <a16:creationId xmlns:a16="http://schemas.microsoft.com/office/drawing/2014/main" id="{EF91BFA8-14C1-44ED-898A-0DA15D0E519A}"/>
                    </a:ext>
                  </a:extLst>
                </p:cNvPr>
                <p:cNvSpPr/>
                <p:nvPr/>
              </p:nvSpPr>
              <p:spPr>
                <a:xfrm>
                  <a:off x="3582421" y="3167743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BD8DB24E-E6EF-4C1A-B697-4349AAD68D21}"/>
                  </a:ext>
                </a:extLst>
              </p:cNvPr>
              <p:cNvGrpSpPr/>
              <p:nvPr/>
            </p:nvGrpSpPr>
            <p:grpSpPr>
              <a:xfrm>
                <a:off x="1676400" y="3771539"/>
                <a:ext cx="264270" cy="261257"/>
                <a:chOff x="2016034" y="3167743"/>
                <a:chExt cx="1737579" cy="1717768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884D7513-937F-4A7F-ADE8-8E1628974B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68285" y="3546567"/>
                  <a:ext cx="1685328" cy="1338944"/>
                </a:xfrm>
                <a:prstGeom prst="line">
                  <a:avLst/>
                </a:prstGeom>
                <a:ln w="9525">
                  <a:solidFill>
                    <a:srgbClr val="2D002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Flowchart: Connector 74">
                  <a:extLst>
                    <a:ext uri="{FF2B5EF4-FFF2-40B4-BE49-F238E27FC236}">
                      <a16:creationId xmlns:a16="http://schemas.microsoft.com/office/drawing/2014/main" id="{1DEDA2AD-3DF3-4923-9EA5-1CBBB85E0C27}"/>
                    </a:ext>
                  </a:extLst>
                </p:cNvPr>
                <p:cNvSpPr/>
                <p:nvPr/>
              </p:nvSpPr>
              <p:spPr>
                <a:xfrm>
                  <a:off x="2016034" y="4432664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76" name="Flowchart: Connector 75">
                  <a:extLst>
                    <a:ext uri="{FF2B5EF4-FFF2-40B4-BE49-F238E27FC236}">
                      <a16:creationId xmlns:a16="http://schemas.microsoft.com/office/drawing/2014/main" id="{6C6B3131-6315-4D67-BF25-0CB526A5A8DD}"/>
                    </a:ext>
                  </a:extLst>
                </p:cNvPr>
                <p:cNvSpPr/>
                <p:nvPr/>
              </p:nvSpPr>
              <p:spPr>
                <a:xfrm>
                  <a:off x="2239477" y="4251961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77" name="Flowchart: Connector 76">
                  <a:extLst>
                    <a:ext uri="{FF2B5EF4-FFF2-40B4-BE49-F238E27FC236}">
                      <a16:creationId xmlns:a16="http://schemas.microsoft.com/office/drawing/2014/main" id="{0EE5378F-1F67-4CEF-9F0B-6911CDA40725}"/>
                    </a:ext>
                  </a:extLst>
                </p:cNvPr>
                <p:cNvSpPr/>
                <p:nvPr/>
              </p:nvSpPr>
              <p:spPr>
                <a:xfrm>
                  <a:off x="2469794" y="4071258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78" name="Flowchart: Connector 77">
                  <a:extLst>
                    <a:ext uri="{FF2B5EF4-FFF2-40B4-BE49-F238E27FC236}">
                      <a16:creationId xmlns:a16="http://schemas.microsoft.com/office/drawing/2014/main" id="{C0A37CA3-4DEB-4F46-9D37-5F949E7E6AE8}"/>
                    </a:ext>
                  </a:extLst>
                </p:cNvPr>
                <p:cNvSpPr/>
                <p:nvPr/>
              </p:nvSpPr>
              <p:spPr>
                <a:xfrm>
                  <a:off x="2693237" y="3890555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79" name="Flowchart: Connector 78">
                  <a:extLst>
                    <a:ext uri="{FF2B5EF4-FFF2-40B4-BE49-F238E27FC236}">
                      <a16:creationId xmlns:a16="http://schemas.microsoft.com/office/drawing/2014/main" id="{FB6EC441-D18D-4250-83BF-5D958F1FE3AE}"/>
                    </a:ext>
                  </a:extLst>
                </p:cNvPr>
                <p:cNvSpPr/>
                <p:nvPr/>
              </p:nvSpPr>
              <p:spPr>
                <a:xfrm>
                  <a:off x="2905218" y="3709852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80" name="Flowchart: Connector 79">
                  <a:extLst>
                    <a:ext uri="{FF2B5EF4-FFF2-40B4-BE49-F238E27FC236}">
                      <a16:creationId xmlns:a16="http://schemas.microsoft.com/office/drawing/2014/main" id="{D6B875E3-C296-4CDB-AFD9-84D1C266CBF6}"/>
                    </a:ext>
                  </a:extLst>
                </p:cNvPr>
                <p:cNvSpPr/>
                <p:nvPr/>
              </p:nvSpPr>
              <p:spPr>
                <a:xfrm>
                  <a:off x="3128661" y="3529149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81" name="Flowchart: Connector 80">
                  <a:extLst>
                    <a:ext uri="{FF2B5EF4-FFF2-40B4-BE49-F238E27FC236}">
                      <a16:creationId xmlns:a16="http://schemas.microsoft.com/office/drawing/2014/main" id="{53C69C57-928F-41B8-96F4-ABE95C29E08E}"/>
                    </a:ext>
                  </a:extLst>
                </p:cNvPr>
                <p:cNvSpPr/>
                <p:nvPr/>
              </p:nvSpPr>
              <p:spPr>
                <a:xfrm>
                  <a:off x="3358978" y="3348446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82" name="Flowchart: Connector 81">
                  <a:extLst>
                    <a:ext uri="{FF2B5EF4-FFF2-40B4-BE49-F238E27FC236}">
                      <a16:creationId xmlns:a16="http://schemas.microsoft.com/office/drawing/2014/main" id="{7489E3D0-B003-4E29-AB04-EB933EBDD745}"/>
                    </a:ext>
                  </a:extLst>
                </p:cNvPr>
                <p:cNvSpPr/>
                <p:nvPr/>
              </p:nvSpPr>
              <p:spPr>
                <a:xfrm>
                  <a:off x="3582421" y="3167743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8D025B4-0058-41BB-8CB4-5201BA18D64D}"/>
                </a:ext>
              </a:extLst>
            </p:cNvPr>
            <p:cNvGrpSpPr/>
            <p:nvPr/>
          </p:nvGrpSpPr>
          <p:grpSpPr>
            <a:xfrm>
              <a:off x="2669177" y="3513229"/>
              <a:ext cx="264270" cy="519567"/>
              <a:chOff x="1676400" y="3513229"/>
              <a:chExt cx="264270" cy="51956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AB793362-CACB-4EA6-9A7C-8D0D087D2792}"/>
                  </a:ext>
                </a:extLst>
              </p:cNvPr>
              <p:cNvGrpSpPr/>
              <p:nvPr/>
            </p:nvGrpSpPr>
            <p:grpSpPr>
              <a:xfrm>
                <a:off x="1676400" y="3513229"/>
                <a:ext cx="264270" cy="261257"/>
                <a:chOff x="2016034" y="3167743"/>
                <a:chExt cx="1737579" cy="1717768"/>
              </a:xfrm>
            </p:grpSpPr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7E2BF068-5FE4-4A43-87B5-F5CF4BDE00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68285" y="3546567"/>
                  <a:ext cx="1685328" cy="1338944"/>
                </a:xfrm>
                <a:prstGeom prst="line">
                  <a:avLst/>
                </a:prstGeom>
                <a:ln w="9525">
                  <a:solidFill>
                    <a:srgbClr val="2D002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Flowchart: Connector 62">
                  <a:extLst>
                    <a:ext uri="{FF2B5EF4-FFF2-40B4-BE49-F238E27FC236}">
                      <a16:creationId xmlns:a16="http://schemas.microsoft.com/office/drawing/2014/main" id="{49C1865B-F387-4E00-8084-FFB94843F1E7}"/>
                    </a:ext>
                  </a:extLst>
                </p:cNvPr>
                <p:cNvSpPr/>
                <p:nvPr/>
              </p:nvSpPr>
              <p:spPr>
                <a:xfrm>
                  <a:off x="2016034" y="4432664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4" name="Flowchart: Connector 63">
                  <a:extLst>
                    <a:ext uri="{FF2B5EF4-FFF2-40B4-BE49-F238E27FC236}">
                      <a16:creationId xmlns:a16="http://schemas.microsoft.com/office/drawing/2014/main" id="{AF48205B-A026-409C-950B-FA4D041FA5F8}"/>
                    </a:ext>
                  </a:extLst>
                </p:cNvPr>
                <p:cNvSpPr/>
                <p:nvPr/>
              </p:nvSpPr>
              <p:spPr>
                <a:xfrm>
                  <a:off x="2239477" y="4251961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5" name="Flowchart: Connector 64">
                  <a:extLst>
                    <a:ext uri="{FF2B5EF4-FFF2-40B4-BE49-F238E27FC236}">
                      <a16:creationId xmlns:a16="http://schemas.microsoft.com/office/drawing/2014/main" id="{60BED122-64A0-4E7F-80C2-8110DE45C3FB}"/>
                    </a:ext>
                  </a:extLst>
                </p:cNvPr>
                <p:cNvSpPr/>
                <p:nvPr/>
              </p:nvSpPr>
              <p:spPr>
                <a:xfrm>
                  <a:off x="2469794" y="4071258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6" name="Flowchart: Connector 65">
                  <a:extLst>
                    <a:ext uri="{FF2B5EF4-FFF2-40B4-BE49-F238E27FC236}">
                      <a16:creationId xmlns:a16="http://schemas.microsoft.com/office/drawing/2014/main" id="{8B58C774-4D85-4E40-92F0-8A3B0A38206E}"/>
                    </a:ext>
                  </a:extLst>
                </p:cNvPr>
                <p:cNvSpPr/>
                <p:nvPr/>
              </p:nvSpPr>
              <p:spPr>
                <a:xfrm>
                  <a:off x="2693237" y="3890555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7" name="Flowchart: Connector 66">
                  <a:extLst>
                    <a:ext uri="{FF2B5EF4-FFF2-40B4-BE49-F238E27FC236}">
                      <a16:creationId xmlns:a16="http://schemas.microsoft.com/office/drawing/2014/main" id="{8A3D75A4-3FEE-4DA6-8585-14BF34195B5D}"/>
                    </a:ext>
                  </a:extLst>
                </p:cNvPr>
                <p:cNvSpPr/>
                <p:nvPr/>
              </p:nvSpPr>
              <p:spPr>
                <a:xfrm>
                  <a:off x="2905218" y="3709852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8" name="Flowchart: Connector 67">
                  <a:extLst>
                    <a:ext uri="{FF2B5EF4-FFF2-40B4-BE49-F238E27FC236}">
                      <a16:creationId xmlns:a16="http://schemas.microsoft.com/office/drawing/2014/main" id="{ACA6705E-8444-4901-BFD2-7A444F51F3F7}"/>
                    </a:ext>
                  </a:extLst>
                </p:cNvPr>
                <p:cNvSpPr/>
                <p:nvPr/>
              </p:nvSpPr>
              <p:spPr>
                <a:xfrm>
                  <a:off x="3128661" y="3529149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9" name="Flowchart: Connector 68">
                  <a:extLst>
                    <a:ext uri="{FF2B5EF4-FFF2-40B4-BE49-F238E27FC236}">
                      <a16:creationId xmlns:a16="http://schemas.microsoft.com/office/drawing/2014/main" id="{61B3EA5C-2F25-46EB-8D23-C044A53A20D1}"/>
                    </a:ext>
                  </a:extLst>
                </p:cNvPr>
                <p:cNvSpPr/>
                <p:nvPr/>
              </p:nvSpPr>
              <p:spPr>
                <a:xfrm>
                  <a:off x="3358978" y="3348446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70" name="Flowchart: Connector 69">
                  <a:extLst>
                    <a:ext uri="{FF2B5EF4-FFF2-40B4-BE49-F238E27FC236}">
                      <a16:creationId xmlns:a16="http://schemas.microsoft.com/office/drawing/2014/main" id="{2647C0D6-AF65-4F67-A114-905AE005B35B}"/>
                    </a:ext>
                  </a:extLst>
                </p:cNvPr>
                <p:cNvSpPr/>
                <p:nvPr/>
              </p:nvSpPr>
              <p:spPr>
                <a:xfrm>
                  <a:off x="3582421" y="3167743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C410131-6DD0-4280-9209-D1C18D2579F7}"/>
                  </a:ext>
                </a:extLst>
              </p:cNvPr>
              <p:cNvGrpSpPr/>
              <p:nvPr/>
            </p:nvGrpSpPr>
            <p:grpSpPr>
              <a:xfrm>
                <a:off x="1676400" y="3638825"/>
                <a:ext cx="264270" cy="261257"/>
                <a:chOff x="2016034" y="3167743"/>
                <a:chExt cx="1737579" cy="1717768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3BE7C86A-35A7-45AA-A10D-5E88104C2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68285" y="3546567"/>
                  <a:ext cx="1685328" cy="1338944"/>
                </a:xfrm>
                <a:prstGeom prst="line">
                  <a:avLst/>
                </a:prstGeom>
                <a:ln w="9525">
                  <a:solidFill>
                    <a:srgbClr val="2D002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Flowchart: Connector 53">
                  <a:extLst>
                    <a:ext uri="{FF2B5EF4-FFF2-40B4-BE49-F238E27FC236}">
                      <a16:creationId xmlns:a16="http://schemas.microsoft.com/office/drawing/2014/main" id="{65641EF2-3F78-4DB0-B76F-9575FDCDB60A}"/>
                    </a:ext>
                  </a:extLst>
                </p:cNvPr>
                <p:cNvSpPr/>
                <p:nvPr/>
              </p:nvSpPr>
              <p:spPr>
                <a:xfrm>
                  <a:off x="2016034" y="4432664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55" name="Flowchart: Connector 54">
                  <a:extLst>
                    <a:ext uri="{FF2B5EF4-FFF2-40B4-BE49-F238E27FC236}">
                      <a16:creationId xmlns:a16="http://schemas.microsoft.com/office/drawing/2014/main" id="{D932A333-C096-4B2A-9950-455F192AC02C}"/>
                    </a:ext>
                  </a:extLst>
                </p:cNvPr>
                <p:cNvSpPr/>
                <p:nvPr/>
              </p:nvSpPr>
              <p:spPr>
                <a:xfrm>
                  <a:off x="2239477" y="4251961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56" name="Flowchart: Connector 55">
                  <a:extLst>
                    <a:ext uri="{FF2B5EF4-FFF2-40B4-BE49-F238E27FC236}">
                      <a16:creationId xmlns:a16="http://schemas.microsoft.com/office/drawing/2014/main" id="{29D8DC0C-5338-4AF7-A6E0-E9440F6A875D}"/>
                    </a:ext>
                  </a:extLst>
                </p:cNvPr>
                <p:cNvSpPr/>
                <p:nvPr/>
              </p:nvSpPr>
              <p:spPr>
                <a:xfrm>
                  <a:off x="2469794" y="4071258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57" name="Flowchart: Connector 56">
                  <a:extLst>
                    <a:ext uri="{FF2B5EF4-FFF2-40B4-BE49-F238E27FC236}">
                      <a16:creationId xmlns:a16="http://schemas.microsoft.com/office/drawing/2014/main" id="{973B0231-BFA8-430B-A93D-6B043F20BD9B}"/>
                    </a:ext>
                  </a:extLst>
                </p:cNvPr>
                <p:cNvSpPr/>
                <p:nvPr/>
              </p:nvSpPr>
              <p:spPr>
                <a:xfrm>
                  <a:off x="2693237" y="3890555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58" name="Flowchart: Connector 57">
                  <a:extLst>
                    <a:ext uri="{FF2B5EF4-FFF2-40B4-BE49-F238E27FC236}">
                      <a16:creationId xmlns:a16="http://schemas.microsoft.com/office/drawing/2014/main" id="{64122BE9-F3A8-4618-9692-E5E7F4C7765B}"/>
                    </a:ext>
                  </a:extLst>
                </p:cNvPr>
                <p:cNvSpPr/>
                <p:nvPr/>
              </p:nvSpPr>
              <p:spPr>
                <a:xfrm>
                  <a:off x="2905218" y="3709852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59" name="Flowchart: Connector 58">
                  <a:extLst>
                    <a:ext uri="{FF2B5EF4-FFF2-40B4-BE49-F238E27FC236}">
                      <a16:creationId xmlns:a16="http://schemas.microsoft.com/office/drawing/2014/main" id="{65E63E1F-F9AC-4253-B683-803D783ED321}"/>
                    </a:ext>
                  </a:extLst>
                </p:cNvPr>
                <p:cNvSpPr/>
                <p:nvPr/>
              </p:nvSpPr>
              <p:spPr>
                <a:xfrm>
                  <a:off x="3128661" y="3529149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0" name="Flowchart: Connector 59">
                  <a:extLst>
                    <a:ext uri="{FF2B5EF4-FFF2-40B4-BE49-F238E27FC236}">
                      <a16:creationId xmlns:a16="http://schemas.microsoft.com/office/drawing/2014/main" id="{8629EBB6-DB3B-452E-ADD1-85CAB255BB8E}"/>
                    </a:ext>
                  </a:extLst>
                </p:cNvPr>
                <p:cNvSpPr/>
                <p:nvPr/>
              </p:nvSpPr>
              <p:spPr>
                <a:xfrm>
                  <a:off x="3358978" y="3348446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1" name="Flowchart: Connector 60">
                  <a:extLst>
                    <a:ext uri="{FF2B5EF4-FFF2-40B4-BE49-F238E27FC236}">
                      <a16:creationId xmlns:a16="http://schemas.microsoft.com/office/drawing/2014/main" id="{E6EC1434-BC70-4585-BA8A-C69CDF1F78EC}"/>
                    </a:ext>
                  </a:extLst>
                </p:cNvPr>
                <p:cNvSpPr/>
                <p:nvPr/>
              </p:nvSpPr>
              <p:spPr>
                <a:xfrm>
                  <a:off x="3582421" y="3167743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0F07C29-EAD8-4D5E-800A-5C684E5B7C0F}"/>
                  </a:ext>
                </a:extLst>
              </p:cNvPr>
              <p:cNvGrpSpPr/>
              <p:nvPr/>
            </p:nvGrpSpPr>
            <p:grpSpPr>
              <a:xfrm>
                <a:off x="1676400" y="3771539"/>
                <a:ext cx="264270" cy="261257"/>
                <a:chOff x="2016034" y="3167743"/>
                <a:chExt cx="1737579" cy="1717768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865A5629-226A-4909-BE89-75EA45B251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68285" y="3546567"/>
                  <a:ext cx="1685328" cy="1338944"/>
                </a:xfrm>
                <a:prstGeom prst="line">
                  <a:avLst/>
                </a:prstGeom>
                <a:ln w="9525">
                  <a:solidFill>
                    <a:srgbClr val="2D002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Flowchart: Connector 44">
                  <a:extLst>
                    <a:ext uri="{FF2B5EF4-FFF2-40B4-BE49-F238E27FC236}">
                      <a16:creationId xmlns:a16="http://schemas.microsoft.com/office/drawing/2014/main" id="{2A4C1AE1-7505-4529-A8B5-0C48B13C48AB}"/>
                    </a:ext>
                  </a:extLst>
                </p:cNvPr>
                <p:cNvSpPr/>
                <p:nvPr/>
              </p:nvSpPr>
              <p:spPr>
                <a:xfrm>
                  <a:off x="2016034" y="4432664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46" name="Flowchart: Connector 45">
                  <a:extLst>
                    <a:ext uri="{FF2B5EF4-FFF2-40B4-BE49-F238E27FC236}">
                      <a16:creationId xmlns:a16="http://schemas.microsoft.com/office/drawing/2014/main" id="{40AB1C6B-A85A-483D-8A47-2BB75F987A55}"/>
                    </a:ext>
                  </a:extLst>
                </p:cNvPr>
                <p:cNvSpPr/>
                <p:nvPr/>
              </p:nvSpPr>
              <p:spPr>
                <a:xfrm>
                  <a:off x="2239477" y="4251961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47" name="Flowchart: Connector 46">
                  <a:extLst>
                    <a:ext uri="{FF2B5EF4-FFF2-40B4-BE49-F238E27FC236}">
                      <a16:creationId xmlns:a16="http://schemas.microsoft.com/office/drawing/2014/main" id="{0AE55D1A-0EA9-4DC7-896D-E76521E73A4D}"/>
                    </a:ext>
                  </a:extLst>
                </p:cNvPr>
                <p:cNvSpPr/>
                <p:nvPr/>
              </p:nvSpPr>
              <p:spPr>
                <a:xfrm>
                  <a:off x="2469794" y="4071258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48" name="Flowchart: Connector 47">
                  <a:extLst>
                    <a:ext uri="{FF2B5EF4-FFF2-40B4-BE49-F238E27FC236}">
                      <a16:creationId xmlns:a16="http://schemas.microsoft.com/office/drawing/2014/main" id="{87C083F3-790D-46CD-A4E1-4EC8A2A72BF0}"/>
                    </a:ext>
                  </a:extLst>
                </p:cNvPr>
                <p:cNvSpPr/>
                <p:nvPr/>
              </p:nvSpPr>
              <p:spPr>
                <a:xfrm>
                  <a:off x="2693237" y="3890555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49" name="Flowchart: Connector 48">
                  <a:extLst>
                    <a:ext uri="{FF2B5EF4-FFF2-40B4-BE49-F238E27FC236}">
                      <a16:creationId xmlns:a16="http://schemas.microsoft.com/office/drawing/2014/main" id="{26F21217-530C-4E09-95B2-FD277DDEF709}"/>
                    </a:ext>
                  </a:extLst>
                </p:cNvPr>
                <p:cNvSpPr/>
                <p:nvPr/>
              </p:nvSpPr>
              <p:spPr>
                <a:xfrm>
                  <a:off x="2905218" y="3709852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50" name="Flowchart: Connector 49">
                  <a:extLst>
                    <a:ext uri="{FF2B5EF4-FFF2-40B4-BE49-F238E27FC236}">
                      <a16:creationId xmlns:a16="http://schemas.microsoft.com/office/drawing/2014/main" id="{6ABBF2EC-709C-47DD-99C7-DC8414A978AE}"/>
                    </a:ext>
                  </a:extLst>
                </p:cNvPr>
                <p:cNvSpPr/>
                <p:nvPr/>
              </p:nvSpPr>
              <p:spPr>
                <a:xfrm>
                  <a:off x="3128661" y="3529149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51" name="Flowchart: Connector 50">
                  <a:extLst>
                    <a:ext uri="{FF2B5EF4-FFF2-40B4-BE49-F238E27FC236}">
                      <a16:creationId xmlns:a16="http://schemas.microsoft.com/office/drawing/2014/main" id="{9A535C16-1C24-494D-9274-8AD48356E8A7}"/>
                    </a:ext>
                  </a:extLst>
                </p:cNvPr>
                <p:cNvSpPr/>
                <p:nvPr/>
              </p:nvSpPr>
              <p:spPr>
                <a:xfrm>
                  <a:off x="3358978" y="3348446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52" name="Flowchart: Connector 51">
                  <a:extLst>
                    <a:ext uri="{FF2B5EF4-FFF2-40B4-BE49-F238E27FC236}">
                      <a16:creationId xmlns:a16="http://schemas.microsoft.com/office/drawing/2014/main" id="{92CAF4C8-4020-4EE6-9D3B-9AA3C76BCD8B}"/>
                    </a:ext>
                  </a:extLst>
                </p:cNvPr>
                <p:cNvSpPr/>
                <p:nvPr/>
              </p:nvSpPr>
              <p:spPr>
                <a:xfrm>
                  <a:off x="3582421" y="3167743"/>
                  <a:ext cx="171192" cy="361406"/>
                </a:xfrm>
                <a:prstGeom prst="flowChartConnector">
                  <a:avLst/>
                </a:prstGeom>
                <a:ln>
                  <a:solidFill>
                    <a:srgbClr val="C5D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7000"/>
                    </a:lnSpc>
                  </a:pPr>
                  <a:endParaRPr lang="en-GB" dirty="0" err="1">
                    <a:solidFill>
                      <a:schemeClr val="accent2"/>
                    </a:solidFill>
                  </a:endParaRPr>
                </a:p>
              </p:txBody>
            </p:sp>
          </p:grpSp>
        </p:grpSp>
      </p:grpSp>
      <p:sp>
        <p:nvSpPr>
          <p:cNvPr id="161" name="Flowchart: Process 160">
            <a:extLst>
              <a:ext uri="{FF2B5EF4-FFF2-40B4-BE49-F238E27FC236}">
                <a16:creationId xmlns:a16="http://schemas.microsoft.com/office/drawing/2014/main" id="{E0C82DC4-FF62-4D04-B373-8DBC21C3A027}"/>
              </a:ext>
            </a:extLst>
          </p:cNvPr>
          <p:cNvSpPr/>
          <p:nvPr/>
        </p:nvSpPr>
        <p:spPr>
          <a:xfrm>
            <a:off x="3393568" y="1976848"/>
            <a:ext cx="1173728" cy="592183"/>
          </a:xfrm>
          <a:prstGeom prst="flowChartProcess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7000"/>
              </a:lnSpc>
            </a:pPr>
            <a:endParaRPr lang="en-GB" dirty="0" err="1">
              <a:solidFill>
                <a:schemeClr val="accent2"/>
              </a:solidFill>
            </a:endParaRPr>
          </a:p>
        </p:txBody>
      </p:sp>
      <p:pic>
        <p:nvPicPr>
          <p:cNvPr id="162" name="Picture 4" descr="Vaccine management in incubators - aviNews, la revista global de avicultura">
            <a:extLst>
              <a:ext uri="{FF2B5EF4-FFF2-40B4-BE49-F238E27FC236}">
                <a16:creationId xmlns:a16="http://schemas.microsoft.com/office/drawing/2014/main" id="{95FE0E47-20F1-4968-BB8C-1BDF5BD44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149" y="2010762"/>
            <a:ext cx="541761" cy="54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8F55F94D-037C-49B8-A7BC-03CA91EFC76B}"/>
              </a:ext>
            </a:extLst>
          </p:cNvPr>
          <p:cNvSpPr txBox="1"/>
          <p:nvPr/>
        </p:nvSpPr>
        <p:spPr>
          <a:xfrm>
            <a:off x="2592300" y="2629985"/>
            <a:ext cx="856289" cy="5374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7000"/>
              </a:lnSpc>
            </a:pPr>
            <a:r>
              <a:rPr lang="en-GB" sz="1200" dirty="0">
                <a:solidFill>
                  <a:schemeClr val="accent2"/>
                </a:solidFill>
              </a:rPr>
              <a:t>In-</a:t>
            </a:r>
            <a:r>
              <a:rPr lang="en-GB" sz="1200" dirty="0" err="1">
                <a:solidFill>
                  <a:schemeClr val="accent2"/>
                </a:solidFill>
              </a:rPr>
              <a:t>ovo</a:t>
            </a:r>
            <a:r>
              <a:rPr lang="en-GB" sz="1200" dirty="0">
                <a:solidFill>
                  <a:schemeClr val="accent2"/>
                </a:solidFill>
              </a:rPr>
              <a:t> vaccination</a:t>
            </a:r>
          </a:p>
          <a:p>
            <a:pPr algn="ctr">
              <a:lnSpc>
                <a:spcPct val="97000"/>
              </a:lnSpc>
            </a:pPr>
            <a:r>
              <a:rPr lang="en-GB" sz="1200" i="1" dirty="0">
                <a:solidFill>
                  <a:schemeClr val="accent2"/>
                </a:solidFill>
              </a:rPr>
              <a:t>hours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CF117904-75FF-435B-A2DF-5144B7EC42BA}"/>
              </a:ext>
            </a:extLst>
          </p:cNvPr>
          <p:cNvSpPr txBox="1"/>
          <p:nvPr/>
        </p:nvSpPr>
        <p:spPr>
          <a:xfrm>
            <a:off x="3535671" y="2629985"/>
            <a:ext cx="856289" cy="3583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7000"/>
              </a:lnSpc>
            </a:pPr>
            <a:r>
              <a:rPr lang="en-GB" sz="1200" dirty="0">
                <a:solidFill>
                  <a:schemeClr val="accent2"/>
                </a:solidFill>
              </a:rPr>
              <a:t>Hatch</a:t>
            </a:r>
          </a:p>
          <a:p>
            <a:pPr algn="ctr">
              <a:lnSpc>
                <a:spcPct val="97000"/>
              </a:lnSpc>
            </a:pPr>
            <a:r>
              <a:rPr lang="en-GB" sz="1200" i="1" dirty="0">
                <a:solidFill>
                  <a:schemeClr val="accent2"/>
                </a:solidFill>
              </a:rPr>
              <a:t>3 days</a:t>
            </a:r>
          </a:p>
        </p:txBody>
      </p:sp>
      <p:pic>
        <p:nvPicPr>
          <p:cNvPr id="165" name="Picture 148">
            <a:extLst>
              <a:ext uri="{FF2B5EF4-FFF2-40B4-BE49-F238E27FC236}">
                <a16:creationId xmlns:a16="http://schemas.microsoft.com/office/drawing/2014/main" id="{A4A0631C-1FAF-4C31-91FE-A110018E164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275" y="2075954"/>
            <a:ext cx="347139" cy="446314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804C705B-1BBB-4E18-8086-E1B5F5017126}"/>
              </a:ext>
            </a:extLst>
          </p:cNvPr>
          <p:cNvSpPr txBox="1"/>
          <p:nvPr/>
        </p:nvSpPr>
        <p:spPr>
          <a:xfrm>
            <a:off x="4781499" y="2629985"/>
            <a:ext cx="1152722" cy="5374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7000"/>
              </a:lnSpc>
            </a:pPr>
            <a:r>
              <a:rPr lang="en-GB" sz="1200" dirty="0">
                <a:solidFill>
                  <a:schemeClr val="accent2"/>
                </a:solidFill>
              </a:rPr>
              <a:t>Segmentation &amp; spray vaccine</a:t>
            </a:r>
          </a:p>
          <a:p>
            <a:pPr algn="ctr">
              <a:lnSpc>
                <a:spcPct val="97000"/>
              </a:lnSpc>
            </a:pPr>
            <a:r>
              <a:rPr lang="en-GB" sz="1200" i="1" dirty="0">
                <a:solidFill>
                  <a:schemeClr val="accent2"/>
                </a:solidFill>
              </a:rPr>
              <a:t>hours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6EF64A3D-800F-413E-B3A2-60B3DCC4F1E6}"/>
              </a:ext>
            </a:extLst>
          </p:cNvPr>
          <p:cNvGrpSpPr/>
          <p:nvPr/>
        </p:nvGrpSpPr>
        <p:grpSpPr>
          <a:xfrm>
            <a:off x="3467897" y="2035558"/>
            <a:ext cx="449977" cy="142497"/>
            <a:chOff x="6429901" y="4848555"/>
            <a:chExt cx="1342645" cy="425184"/>
          </a:xfrm>
        </p:grpSpPr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0CD343F-10F9-4F4A-845A-178FD1ED9FB9}"/>
                </a:ext>
              </a:extLst>
            </p:cNvPr>
            <p:cNvCxnSpPr>
              <a:cxnSpLocks/>
            </p:cNvCxnSpPr>
            <p:nvPr/>
          </p:nvCxnSpPr>
          <p:spPr>
            <a:xfrm>
              <a:off x="6444977" y="5271711"/>
              <a:ext cx="1327569" cy="2028"/>
            </a:xfrm>
            <a:prstGeom prst="line">
              <a:avLst/>
            </a:prstGeom>
            <a:ln w="9525">
              <a:solidFill>
                <a:srgbClr val="2D00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9" name="Picture 8" descr="Chick - Free animals icons">
              <a:extLst>
                <a:ext uri="{FF2B5EF4-FFF2-40B4-BE49-F238E27FC236}">
                  <a16:creationId xmlns:a16="http://schemas.microsoft.com/office/drawing/2014/main" id="{A9700CC0-75D6-47F2-9F13-308085589E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901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0" name="Picture 8" descr="Chick - Free animals icons">
              <a:extLst>
                <a:ext uri="{FF2B5EF4-FFF2-40B4-BE49-F238E27FC236}">
                  <a16:creationId xmlns:a16="http://schemas.microsoft.com/office/drawing/2014/main" id="{D0053C7E-722F-46AD-AB4D-1FE940B8B2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0459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1" name="Picture 8" descr="Chick - Free animals icons">
              <a:extLst>
                <a:ext uri="{FF2B5EF4-FFF2-40B4-BE49-F238E27FC236}">
                  <a16:creationId xmlns:a16="http://schemas.microsoft.com/office/drawing/2014/main" id="{114FE26F-0591-4A37-9B37-9C853BA25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1017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2" name="Picture 8" descr="Chick - Free animals icons">
              <a:extLst>
                <a:ext uri="{FF2B5EF4-FFF2-40B4-BE49-F238E27FC236}">
                  <a16:creationId xmlns:a16="http://schemas.microsoft.com/office/drawing/2014/main" id="{EE1DA5C0-E24F-437F-B51D-E1CD8CFE8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574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D78FD06D-0789-4FBD-81D3-8C56F898010B}"/>
              </a:ext>
            </a:extLst>
          </p:cNvPr>
          <p:cNvGrpSpPr/>
          <p:nvPr/>
        </p:nvGrpSpPr>
        <p:grpSpPr>
          <a:xfrm>
            <a:off x="3467897" y="2200215"/>
            <a:ext cx="449977" cy="142497"/>
            <a:chOff x="6429901" y="4848555"/>
            <a:chExt cx="1342645" cy="425184"/>
          </a:xfrm>
        </p:grpSpPr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53A0B89F-9009-4655-B3F2-34C565A08B11}"/>
                </a:ext>
              </a:extLst>
            </p:cNvPr>
            <p:cNvCxnSpPr>
              <a:cxnSpLocks/>
            </p:cNvCxnSpPr>
            <p:nvPr/>
          </p:nvCxnSpPr>
          <p:spPr>
            <a:xfrm>
              <a:off x="6444977" y="5271711"/>
              <a:ext cx="1327569" cy="2028"/>
            </a:xfrm>
            <a:prstGeom prst="line">
              <a:avLst/>
            </a:prstGeom>
            <a:ln w="9525">
              <a:solidFill>
                <a:srgbClr val="2D00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5" name="Picture 8" descr="Chick - Free animals icons">
              <a:extLst>
                <a:ext uri="{FF2B5EF4-FFF2-40B4-BE49-F238E27FC236}">
                  <a16:creationId xmlns:a16="http://schemas.microsoft.com/office/drawing/2014/main" id="{5657072D-F5F4-4652-99F9-6AAFAEC5C0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901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6" name="Picture 8" descr="Chick - Free animals icons">
              <a:extLst>
                <a:ext uri="{FF2B5EF4-FFF2-40B4-BE49-F238E27FC236}">
                  <a16:creationId xmlns:a16="http://schemas.microsoft.com/office/drawing/2014/main" id="{B9E8A588-30CB-4EF0-B6B9-66EA7DCCDC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0459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" name="Picture 8" descr="Chick - Free animals icons">
              <a:extLst>
                <a:ext uri="{FF2B5EF4-FFF2-40B4-BE49-F238E27FC236}">
                  <a16:creationId xmlns:a16="http://schemas.microsoft.com/office/drawing/2014/main" id="{79C2D242-4709-483E-AC34-F643F657D9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1017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8" name="Picture 8" descr="Chick - Free animals icons">
              <a:extLst>
                <a:ext uri="{FF2B5EF4-FFF2-40B4-BE49-F238E27FC236}">
                  <a16:creationId xmlns:a16="http://schemas.microsoft.com/office/drawing/2014/main" id="{9F0F547C-1A63-44EC-8A89-E30426189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574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991966B9-F88C-4FDD-B340-4FF17C967BB2}"/>
              </a:ext>
            </a:extLst>
          </p:cNvPr>
          <p:cNvGrpSpPr/>
          <p:nvPr/>
        </p:nvGrpSpPr>
        <p:grpSpPr>
          <a:xfrm>
            <a:off x="3467897" y="2392464"/>
            <a:ext cx="449977" cy="142497"/>
            <a:chOff x="6429901" y="4848555"/>
            <a:chExt cx="1342645" cy="425184"/>
          </a:xfrm>
        </p:grpSpPr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3E1ED704-55A7-42B6-B211-D5F501329D1D}"/>
                </a:ext>
              </a:extLst>
            </p:cNvPr>
            <p:cNvCxnSpPr>
              <a:cxnSpLocks/>
            </p:cNvCxnSpPr>
            <p:nvPr/>
          </p:nvCxnSpPr>
          <p:spPr>
            <a:xfrm>
              <a:off x="6444977" y="5271711"/>
              <a:ext cx="1327569" cy="2028"/>
            </a:xfrm>
            <a:prstGeom prst="line">
              <a:avLst/>
            </a:prstGeom>
            <a:ln w="9525">
              <a:solidFill>
                <a:srgbClr val="2D00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1" name="Picture 8" descr="Chick - Free animals icons">
              <a:extLst>
                <a:ext uri="{FF2B5EF4-FFF2-40B4-BE49-F238E27FC236}">
                  <a16:creationId xmlns:a16="http://schemas.microsoft.com/office/drawing/2014/main" id="{498C8972-8425-4980-A20A-95CCDB1C49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901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Picture 8" descr="Chick - Free animals icons">
              <a:extLst>
                <a:ext uri="{FF2B5EF4-FFF2-40B4-BE49-F238E27FC236}">
                  <a16:creationId xmlns:a16="http://schemas.microsoft.com/office/drawing/2014/main" id="{C9F4097A-2D95-47BF-A459-FB2D2FA71F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0459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3" name="Picture 8" descr="Chick - Free animals icons">
              <a:extLst>
                <a:ext uri="{FF2B5EF4-FFF2-40B4-BE49-F238E27FC236}">
                  <a16:creationId xmlns:a16="http://schemas.microsoft.com/office/drawing/2014/main" id="{F05BFE09-7061-408E-9710-B9B15FB9E6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1017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" name="Picture 8" descr="Chick - Free animals icons">
              <a:extLst>
                <a:ext uri="{FF2B5EF4-FFF2-40B4-BE49-F238E27FC236}">
                  <a16:creationId xmlns:a16="http://schemas.microsoft.com/office/drawing/2014/main" id="{43A3EB80-F96F-4748-8A8E-BB6A979AB3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574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B3BAF1F9-D03E-407B-BF88-5B9B858DC018}"/>
              </a:ext>
            </a:extLst>
          </p:cNvPr>
          <p:cNvGrpSpPr/>
          <p:nvPr/>
        </p:nvGrpSpPr>
        <p:grpSpPr>
          <a:xfrm>
            <a:off x="4016997" y="2035558"/>
            <a:ext cx="449977" cy="142497"/>
            <a:chOff x="6429901" y="4848555"/>
            <a:chExt cx="1342645" cy="425184"/>
          </a:xfrm>
        </p:grpSpPr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86881A49-8D9C-43E6-BE57-4423BAE2AD92}"/>
                </a:ext>
              </a:extLst>
            </p:cNvPr>
            <p:cNvCxnSpPr>
              <a:cxnSpLocks/>
            </p:cNvCxnSpPr>
            <p:nvPr/>
          </p:nvCxnSpPr>
          <p:spPr>
            <a:xfrm>
              <a:off x="6444977" y="5271711"/>
              <a:ext cx="1327569" cy="2028"/>
            </a:xfrm>
            <a:prstGeom prst="line">
              <a:avLst/>
            </a:prstGeom>
            <a:ln w="9525">
              <a:solidFill>
                <a:srgbClr val="2D00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7" name="Picture 8" descr="Chick - Free animals icons">
              <a:extLst>
                <a:ext uri="{FF2B5EF4-FFF2-40B4-BE49-F238E27FC236}">
                  <a16:creationId xmlns:a16="http://schemas.microsoft.com/office/drawing/2014/main" id="{C2F28B1F-96A7-4CE7-B5F9-AD03A8B13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901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8" name="Picture 8" descr="Chick - Free animals icons">
              <a:extLst>
                <a:ext uri="{FF2B5EF4-FFF2-40B4-BE49-F238E27FC236}">
                  <a16:creationId xmlns:a16="http://schemas.microsoft.com/office/drawing/2014/main" id="{58FDA804-A744-4C49-8062-730143A8D9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0459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9" name="Picture 8" descr="Chick - Free animals icons">
              <a:extLst>
                <a:ext uri="{FF2B5EF4-FFF2-40B4-BE49-F238E27FC236}">
                  <a16:creationId xmlns:a16="http://schemas.microsoft.com/office/drawing/2014/main" id="{A8B3E2FD-0293-4782-9F66-7F93DD78C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1017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8" descr="Chick - Free animals icons">
              <a:extLst>
                <a:ext uri="{FF2B5EF4-FFF2-40B4-BE49-F238E27FC236}">
                  <a16:creationId xmlns:a16="http://schemas.microsoft.com/office/drawing/2014/main" id="{F9647729-9843-4A56-A620-A5C9EC4F0D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574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0EE75D18-8555-4A32-9DBC-17C4FAC31725}"/>
              </a:ext>
            </a:extLst>
          </p:cNvPr>
          <p:cNvGrpSpPr/>
          <p:nvPr/>
        </p:nvGrpSpPr>
        <p:grpSpPr>
          <a:xfrm>
            <a:off x="4016997" y="2200215"/>
            <a:ext cx="449977" cy="142497"/>
            <a:chOff x="6429901" y="4848555"/>
            <a:chExt cx="1342645" cy="425184"/>
          </a:xfrm>
        </p:grpSpPr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46D0794C-89DC-4AF4-8F02-AEEC8F6D7009}"/>
                </a:ext>
              </a:extLst>
            </p:cNvPr>
            <p:cNvCxnSpPr>
              <a:cxnSpLocks/>
            </p:cNvCxnSpPr>
            <p:nvPr/>
          </p:nvCxnSpPr>
          <p:spPr>
            <a:xfrm>
              <a:off x="6444977" y="5271711"/>
              <a:ext cx="1327569" cy="2028"/>
            </a:xfrm>
            <a:prstGeom prst="line">
              <a:avLst/>
            </a:prstGeom>
            <a:ln w="9525">
              <a:solidFill>
                <a:srgbClr val="2D00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3" name="Picture 8" descr="Chick - Free animals icons">
              <a:extLst>
                <a:ext uri="{FF2B5EF4-FFF2-40B4-BE49-F238E27FC236}">
                  <a16:creationId xmlns:a16="http://schemas.microsoft.com/office/drawing/2014/main" id="{20A975AF-2DFE-41A1-B095-E508473A5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901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" name="Picture 8" descr="Chick - Free animals icons">
              <a:extLst>
                <a:ext uri="{FF2B5EF4-FFF2-40B4-BE49-F238E27FC236}">
                  <a16:creationId xmlns:a16="http://schemas.microsoft.com/office/drawing/2014/main" id="{505EB5D4-762E-47D6-A1D0-7313A3251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0459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" name="Picture 8" descr="Chick - Free animals icons">
              <a:extLst>
                <a:ext uri="{FF2B5EF4-FFF2-40B4-BE49-F238E27FC236}">
                  <a16:creationId xmlns:a16="http://schemas.microsoft.com/office/drawing/2014/main" id="{C0F6EF25-0104-4F0E-A0AF-F44E7B31AF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1017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6" name="Picture 8" descr="Chick - Free animals icons">
              <a:extLst>
                <a:ext uri="{FF2B5EF4-FFF2-40B4-BE49-F238E27FC236}">
                  <a16:creationId xmlns:a16="http://schemas.microsoft.com/office/drawing/2014/main" id="{81943797-5D8E-4F3F-B31A-08DD26118E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574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72EFCBD2-2F8F-4E6E-BC06-37D53AC8D999}"/>
              </a:ext>
            </a:extLst>
          </p:cNvPr>
          <p:cNvGrpSpPr/>
          <p:nvPr/>
        </p:nvGrpSpPr>
        <p:grpSpPr>
          <a:xfrm>
            <a:off x="4016997" y="2392464"/>
            <a:ext cx="449977" cy="142497"/>
            <a:chOff x="6429901" y="4848555"/>
            <a:chExt cx="1342645" cy="425184"/>
          </a:xfrm>
        </p:grpSpPr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EA36DA39-CB9C-44ED-9E8B-089250E9C327}"/>
                </a:ext>
              </a:extLst>
            </p:cNvPr>
            <p:cNvCxnSpPr>
              <a:cxnSpLocks/>
            </p:cNvCxnSpPr>
            <p:nvPr/>
          </p:nvCxnSpPr>
          <p:spPr>
            <a:xfrm>
              <a:off x="6444977" y="5271711"/>
              <a:ext cx="1327569" cy="2028"/>
            </a:xfrm>
            <a:prstGeom prst="line">
              <a:avLst/>
            </a:prstGeom>
            <a:ln w="9525">
              <a:solidFill>
                <a:srgbClr val="2D00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9" name="Picture 8" descr="Chick - Free animals icons">
              <a:extLst>
                <a:ext uri="{FF2B5EF4-FFF2-40B4-BE49-F238E27FC236}">
                  <a16:creationId xmlns:a16="http://schemas.microsoft.com/office/drawing/2014/main" id="{4A19F3BF-1CAB-4688-B4A6-6F67B6C7B3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901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0" name="Picture 8" descr="Chick - Free animals icons">
              <a:extLst>
                <a:ext uri="{FF2B5EF4-FFF2-40B4-BE49-F238E27FC236}">
                  <a16:creationId xmlns:a16="http://schemas.microsoft.com/office/drawing/2014/main" id="{C5694877-F00C-4237-85E0-D07FC3F186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0459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" name="Picture 8" descr="Chick - Free animals icons">
              <a:extLst>
                <a:ext uri="{FF2B5EF4-FFF2-40B4-BE49-F238E27FC236}">
                  <a16:creationId xmlns:a16="http://schemas.microsoft.com/office/drawing/2014/main" id="{5BBD6255-299C-4C47-BB2D-1B6119621F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1017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2" name="Picture 8" descr="Chick - Free animals icons">
              <a:extLst>
                <a:ext uri="{FF2B5EF4-FFF2-40B4-BE49-F238E27FC236}">
                  <a16:creationId xmlns:a16="http://schemas.microsoft.com/office/drawing/2014/main" id="{73B2030B-23CE-4738-B5BD-3111B7569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574" y="4848555"/>
              <a:ext cx="358303" cy="35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4DA5EC68-4388-4C0B-BBF1-C8A4E265DB8E}"/>
              </a:ext>
            </a:extLst>
          </p:cNvPr>
          <p:cNvGrpSpPr/>
          <p:nvPr/>
        </p:nvGrpSpPr>
        <p:grpSpPr>
          <a:xfrm>
            <a:off x="4840831" y="2304517"/>
            <a:ext cx="437796" cy="201520"/>
            <a:chOff x="5313135" y="3807904"/>
            <a:chExt cx="994380" cy="304012"/>
          </a:xfrm>
        </p:grpSpPr>
        <p:sp>
          <p:nvSpPr>
            <p:cNvPr id="204" name="Flowchart: Process 203">
              <a:extLst>
                <a:ext uri="{FF2B5EF4-FFF2-40B4-BE49-F238E27FC236}">
                  <a16:creationId xmlns:a16="http://schemas.microsoft.com/office/drawing/2014/main" id="{3A9F2A9B-C03D-49C8-942B-2D2BB198E388}"/>
                </a:ext>
              </a:extLst>
            </p:cNvPr>
            <p:cNvSpPr/>
            <p:nvPr/>
          </p:nvSpPr>
          <p:spPr>
            <a:xfrm>
              <a:off x="5313135" y="4066197"/>
              <a:ext cx="991869" cy="45719"/>
            </a:xfrm>
            <a:prstGeom prst="flowChartProcess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C5D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7000"/>
                </a:lnSpc>
              </a:pPr>
              <a:endParaRPr lang="en-GB" dirty="0" err="1">
                <a:solidFill>
                  <a:schemeClr val="accent2"/>
                </a:solidFill>
              </a:endParaRPr>
            </a:p>
          </p:txBody>
        </p:sp>
        <p:pic>
          <p:nvPicPr>
            <p:cNvPr id="205" name="Picture 10" descr="Chicken Outline coloring page | Free Printable Coloring Pages">
              <a:extLst>
                <a:ext uri="{FF2B5EF4-FFF2-40B4-BE49-F238E27FC236}">
                  <a16:creationId xmlns:a16="http://schemas.microsoft.com/office/drawing/2014/main" id="{283E48F8-8167-49D7-88BC-FA5FE28F24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3848" y="3807904"/>
              <a:ext cx="211515" cy="2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" name="Picture 10" descr="Chicken Outline coloring page | Free Printable Coloring Pages">
              <a:extLst>
                <a:ext uri="{FF2B5EF4-FFF2-40B4-BE49-F238E27FC236}">
                  <a16:creationId xmlns:a16="http://schemas.microsoft.com/office/drawing/2014/main" id="{E784F968-9378-4803-84B0-3A7EC473B4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886" y="3807904"/>
              <a:ext cx="211515" cy="2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" name="Picture 10" descr="Chicken Outline coloring page | Free Printable Coloring Pages">
              <a:extLst>
                <a:ext uri="{FF2B5EF4-FFF2-40B4-BE49-F238E27FC236}">
                  <a16:creationId xmlns:a16="http://schemas.microsoft.com/office/drawing/2014/main" id="{423BEE10-7D4F-4907-A884-CA74A4FFF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9924" y="3807904"/>
              <a:ext cx="211515" cy="2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" name="Picture 10" descr="Chicken Outline coloring page | Free Printable Coloring Pages">
              <a:extLst>
                <a:ext uri="{FF2B5EF4-FFF2-40B4-BE49-F238E27FC236}">
                  <a16:creationId xmlns:a16="http://schemas.microsoft.com/office/drawing/2014/main" id="{004F3D8B-6EC5-4444-B7CA-E98EB2A25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962" y="3807904"/>
              <a:ext cx="211515" cy="2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" name="Picture 10" descr="Chicken Outline coloring page | Free Printable Coloring Pages">
              <a:extLst>
                <a:ext uri="{FF2B5EF4-FFF2-40B4-BE49-F238E27FC236}">
                  <a16:creationId xmlns:a16="http://schemas.microsoft.com/office/drawing/2014/main" id="{262DD191-A1EC-4123-A669-2487558C40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3807904"/>
              <a:ext cx="211515" cy="2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FDF71B07-7985-41DF-B4FD-CBD239AAA845}"/>
              </a:ext>
            </a:extLst>
          </p:cNvPr>
          <p:cNvGrpSpPr/>
          <p:nvPr/>
        </p:nvGrpSpPr>
        <p:grpSpPr>
          <a:xfrm>
            <a:off x="4840831" y="2068367"/>
            <a:ext cx="437796" cy="201520"/>
            <a:chOff x="5313135" y="3807904"/>
            <a:chExt cx="994380" cy="304012"/>
          </a:xfrm>
        </p:grpSpPr>
        <p:sp>
          <p:nvSpPr>
            <p:cNvPr id="211" name="Flowchart: Process 210">
              <a:extLst>
                <a:ext uri="{FF2B5EF4-FFF2-40B4-BE49-F238E27FC236}">
                  <a16:creationId xmlns:a16="http://schemas.microsoft.com/office/drawing/2014/main" id="{2208318F-52DD-456B-A520-BDE7D6CD0205}"/>
                </a:ext>
              </a:extLst>
            </p:cNvPr>
            <p:cNvSpPr/>
            <p:nvPr/>
          </p:nvSpPr>
          <p:spPr>
            <a:xfrm>
              <a:off x="5313135" y="4066197"/>
              <a:ext cx="991869" cy="45719"/>
            </a:xfrm>
            <a:prstGeom prst="flowChartProcess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C5D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7000"/>
                </a:lnSpc>
              </a:pPr>
              <a:endParaRPr lang="en-GB" dirty="0" err="1">
                <a:solidFill>
                  <a:schemeClr val="accent2"/>
                </a:solidFill>
              </a:endParaRPr>
            </a:p>
          </p:txBody>
        </p:sp>
        <p:pic>
          <p:nvPicPr>
            <p:cNvPr id="212" name="Picture 10" descr="Chicken Outline coloring page | Free Printable Coloring Pages">
              <a:extLst>
                <a:ext uri="{FF2B5EF4-FFF2-40B4-BE49-F238E27FC236}">
                  <a16:creationId xmlns:a16="http://schemas.microsoft.com/office/drawing/2014/main" id="{94CAD688-B2A9-4020-B4D4-D2A4FB01BD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3848" y="3807904"/>
              <a:ext cx="211515" cy="2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" name="Picture 10" descr="Chicken Outline coloring page | Free Printable Coloring Pages">
              <a:extLst>
                <a:ext uri="{FF2B5EF4-FFF2-40B4-BE49-F238E27FC236}">
                  <a16:creationId xmlns:a16="http://schemas.microsoft.com/office/drawing/2014/main" id="{5ADB1A91-2239-4D88-968E-AB3180EE0A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886" y="3807904"/>
              <a:ext cx="211515" cy="2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" name="Picture 10" descr="Chicken Outline coloring page | Free Printable Coloring Pages">
              <a:extLst>
                <a:ext uri="{FF2B5EF4-FFF2-40B4-BE49-F238E27FC236}">
                  <a16:creationId xmlns:a16="http://schemas.microsoft.com/office/drawing/2014/main" id="{3866EC2A-030E-4ECC-BFF0-2C6E76584A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9924" y="3807904"/>
              <a:ext cx="211515" cy="2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" name="Picture 10" descr="Chicken Outline coloring page | Free Printable Coloring Pages">
              <a:extLst>
                <a:ext uri="{FF2B5EF4-FFF2-40B4-BE49-F238E27FC236}">
                  <a16:creationId xmlns:a16="http://schemas.microsoft.com/office/drawing/2014/main" id="{8816F231-6653-4077-864F-E29EF6D2B0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962" y="3807904"/>
              <a:ext cx="211515" cy="2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" name="Picture 10" descr="Chicken Outline coloring page | Free Printable Coloring Pages">
              <a:extLst>
                <a:ext uri="{FF2B5EF4-FFF2-40B4-BE49-F238E27FC236}">
                  <a16:creationId xmlns:a16="http://schemas.microsoft.com/office/drawing/2014/main" id="{E3BD628C-5EFB-46E7-A73F-D5BB506FA7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3807904"/>
              <a:ext cx="211515" cy="2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AA75680E-7D18-42D9-BA96-8B6E98660A87}"/>
              </a:ext>
            </a:extLst>
          </p:cNvPr>
          <p:cNvGrpSpPr/>
          <p:nvPr/>
        </p:nvGrpSpPr>
        <p:grpSpPr>
          <a:xfrm>
            <a:off x="5391304" y="2304517"/>
            <a:ext cx="437796" cy="201520"/>
            <a:chOff x="5313135" y="3807904"/>
            <a:chExt cx="994380" cy="304012"/>
          </a:xfrm>
        </p:grpSpPr>
        <p:sp>
          <p:nvSpPr>
            <p:cNvPr id="218" name="Flowchart: Process 217">
              <a:extLst>
                <a:ext uri="{FF2B5EF4-FFF2-40B4-BE49-F238E27FC236}">
                  <a16:creationId xmlns:a16="http://schemas.microsoft.com/office/drawing/2014/main" id="{979D0824-77C3-4421-99F6-9B95BF576DF1}"/>
                </a:ext>
              </a:extLst>
            </p:cNvPr>
            <p:cNvSpPr/>
            <p:nvPr/>
          </p:nvSpPr>
          <p:spPr>
            <a:xfrm>
              <a:off x="5313135" y="4066197"/>
              <a:ext cx="991869" cy="45719"/>
            </a:xfrm>
            <a:prstGeom prst="flowChartProcess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C5D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7000"/>
                </a:lnSpc>
              </a:pPr>
              <a:endParaRPr lang="en-GB" dirty="0" err="1">
                <a:solidFill>
                  <a:schemeClr val="accent2"/>
                </a:solidFill>
              </a:endParaRPr>
            </a:p>
          </p:txBody>
        </p:sp>
        <p:pic>
          <p:nvPicPr>
            <p:cNvPr id="219" name="Picture 10" descr="Chicken Outline coloring page | Free Printable Coloring Pages">
              <a:extLst>
                <a:ext uri="{FF2B5EF4-FFF2-40B4-BE49-F238E27FC236}">
                  <a16:creationId xmlns:a16="http://schemas.microsoft.com/office/drawing/2014/main" id="{06AE5C9A-B97E-4BCF-B372-088EF39582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3848" y="3807904"/>
              <a:ext cx="211515" cy="2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0" name="Picture 10" descr="Chicken Outline coloring page | Free Printable Coloring Pages">
              <a:extLst>
                <a:ext uri="{FF2B5EF4-FFF2-40B4-BE49-F238E27FC236}">
                  <a16:creationId xmlns:a16="http://schemas.microsoft.com/office/drawing/2014/main" id="{6F7E7F5B-4AC5-4433-B30A-92787315B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886" y="3807904"/>
              <a:ext cx="211515" cy="2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1" name="Picture 10" descr="Chicken Outline coloring page | Free Printable Coloring Pages">
              <a:extLst>
                <a:ext uri="{FF2B5EF4-FFF2-40B4-BE49-F238E27FC236}">
                  <a16:creationId xmlns:a16="http://schemas.microsoft.com/office/drawing/2014/main" id="{D9E68C75-A6E2-4043-A3D4-6416517C96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9924" y="3807904"/>
              <a:ext cx="211515" cy="2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2" name="Picture 10" descr="Chicken Outline coloring page | Free Printable Coloring Pages">
              <a:extLst>
                <a:ext uri="{FF2B5EF4-FFF2-40B4-BE49-F238E27FC236}">
                  <a16:creationId xmlns:a16="http://schemas.microsoft.com/office/drawing/2014/main" id="{F968EC96-E661-41B4-8060-4A08B5466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962" y="3807904"/>
              <a:ext cx="211515" cy="2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3" name="Picture 10" descr="Chicken Outline coloring page | Free Printable Coloring Pages">
              <a:extLst>
                <a:ext uri="{FF2B5EF4-FFF2-40B4-BE49-F238E27FC236}">
                  <a16:creationId xmlns:a16="http://schemas.microsoft.com/office/drawing/2014/main" id="{043BB1D4-0B60-4A6A-AEB4-4BE903828E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3807904"/>
              <a:ext cx="211515" cy="2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8E4231BB-538A-4AF1-A64E-419C0F614359}"/>
              </a:ext>
            </a:extLst>
          </p:cNvPr>
          <p:cNvGrpSpPr/>
          <p:nvPr/>
        </p:nvGrpSpPr>
        <p:grpSpPr>
          <a:xfrm>
            <a:off x="5391304" y="2068367"/>
            <a:ext cx="437796" cy="201520"/>
            <a:chOff x="5313135" y="3807904"/>
            <a:chExt cx="994380" cy="304012"/>
          </a:xfrm>
        </p:grpSpPr>
        <p:sp>
          <p:nvSpPr>
            <p:cNvPr id="225" name="Flowchart: Process 224">
              <a:extLst>
                <a:ext uri="{FF2B5EF4-FFF2-40B4-BE49-F238E27FC236}">
                  <a16:creationId xmlns:a16="http://schemas.microsoft.com/office/drawing/2014/main" id="{2EDA19E7-F7A0-4B4B-8A97-CB07FB04B177}"/>
                </a:ext>
              </a:extLst>
            </p:cNvPr>
            <p:cNvSpPr/>
            <p:nvPr/>
          </p:nvSpPr>
          <p:spPr>
            <a:xfrm>
              <a:off x="5313135" y="4066197"/>
              <a:ext cx="991869" cy="45719"/>
            </a:xfrm>
            <a:prstGeom prst="flowChartProcess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C5D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7000"/>
                </a:lnSpc>
              </a:pPr>
              <a:endParaRPr lang="en-GB" dirty="0" err="1">
                <a:solidFill>
                  <a:schemeClr val="accent2"/>
                </a:solidFill>
              </a:endParaRPr>
            </a:p>
          </p:txBody>
        </p:sp>
        <p:pic>
          <p:nvPicPr>
            <p:cNvPr id="226" name="Picture 10" descr="Chicken Outline coloring page | Free Printable Coloring Pages">
              <a:extLst>
                <a:ext uri="{FF2B5EF4-FFF2-40B4-BE49-F238E27FC236}">
                  <a16:creationId xmlns:a16="http://schemas.microsoft.com/office/drawing/2014/main" id="{3B7BD945-EDAB-489A-9C76-702573B959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3848" y="3807904"/>
              <a:ext cx="211515" cy="2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" name="Picture 10" descr="Chicken Outline coloring page | Free Printable Coloring Pages">
              <a:extLst>
                <a:ext uri="{FF2B5EF4-FFF2-40B4-BE49-F238E27FC236}">
                  <a16:creationId xmlns:a16="http://schemas.microsoft.com/office/drawing/2014/main" id="{FC1048BC-EDDD-4294-8C0E-A157C89529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886" y="3807904"/>
              <a:ext cx="211515" cy="2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8" name="Picture 10" descr="Chicken Outline coloring page | Free Printable Coloring Pages">
              <a:extLst>
                <a:ext uri="{FF2B5EF4-FFF2-40B4-BE49-F238E27FC236}">
                  <a16:creationId xmlns:a16="http://schemas.microsoft.com/office/drawing/2014/main" id="{93EBF178-7E8D-4E62-845D-2F2ED591F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9924" y="3807904"/>
              <a:ext cx="211515" cy="2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9" name="Picture 10" descr="Chicken Outline coloring page | Free Printable Coloring Pages">
              <a:extLst>
                <a:ext uri="{FF2B5EF4-FFF2-40B4-BE49-F238E27FC236}">
                  <a16:creationId xmlns:a16="http://schemas.microsoft.com/office/drawing/2014/main" id="{F3578004-6126-422C-8DD0-93FACB1E1C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962" y="3807904"/>
              <a:ext cx="211515" cy="2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0" name="Picture 10" descr="Chicken Outline coloring page | Free Printable Coloring Pages">
              <a:extLst>
                <a:ext uri="{FF2B5EF4-FFF2-40B4-BE49-F238E27FC236}">
                  <a16:creationId xmlns:a16="http://schemas.microsoft.com/office/drawing/2014/main" id="{6ADEBD67-F808-4C91-908E-3246144F4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3807904"/>
              <a:ext cx="211515" cy="2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1" name="Picture 12" descr="Chicken Outline coloring page | Free Printable Coloring Pages">
            <a:extLst>
              <a:ext uri="{FF2B5EF4-FFF2-40B4-BE49-F238E27FC236}">
                <a16:creationId xmlns:a16="http://schemas.microsoft.com/office/drawing/2014/main" id="{4A822894-3712-4AE8-BF41-944BB948C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67" y="2200215"/>
            <a:ext cx="316609" cy="32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" name="Picture 148">
            <a:extLst>
              <a:ext uri="{FF2B5EF4-FFF2-40B4-BE49-F238E27FC236}">
                <a16:creationId xmlns:a16="http://schemas.microsoft.com/office/drawing/2014/main" id="{D7054860-97FE-4FB0-A42D-46BE548EAB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9567" y="1876964"/>
            <a:ext cx="535488" cy="688473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F06756DB-0E9A-4F06-9BA1-AAFFEBC09DF7}"/>
              </a:ext>
            </a:extLst>
          </p:cNvPr>
          <p:cNvSpPr txBox="1"/>
          <p:nvPr/>
        </p:nvSpPr>
        <p:spPr>
          <a:xfrm>
            <a:off x="7683507" y="2760616"/>
            <a:ext cx="1152722" cy="1791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7000"/>
              </a:lnSpc>
            </a:pPr>
            <a:r>
              <a:rPr lang="en-GB" sz="1200" i="1" dirty="0">
                <a:solidFill>
                  <a:schemeClr val="accent2"/>
                </a:solidFill>
              </a:rPr>
              <a:t>35-42 days</a:t>
            </a:r>
          </a:p>
        </p:txBody>
      </p:sp>
      <p:pic>
        <p:nvPicPr>
          <p:cNvPr id="234" name="Picture 14" descr="Chicken wings - Free food icons">
            <a:extLst>
              <a:ext uri="{FF2B5EF4-FFF2-40B4-BE49-F238E27FC236}">
                <a16:creationId xmlns:a16="http://schemas.microsoft.com/office/drawing/2014/main" id="{F20BEC6F-FD95-4142-8ECC-BDC9C4DD3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26" y="1913241"/>
            <a:ext cx="577643" cy="57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" name="Picture 18" descr="Chicken leg - Free food icons">
            <a:extLst>
              <a:ext uri="{FF2B5EF4-FFF2-40B4-BE49-F238E27FC236}">
                <a16:creationId xmlns:a16="http://schemas.microsoft.com/office/drawing/2014/main" id="{F00CB9C9-F265-4D20-B995-0B3789D87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001" y="1993796"/>
            <a:ext cx="478450" cy="47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" name="Picture 20" descr="Chicken Breast Clipart">
            <a:extLst>
              <a:ext uri="{FF2B5EF4-FFF2-40B4-BE49-F238E27FC236}">
                <a16:creationId xmlns:a16="http://schemas.microsoft.com/office/drawing/2014/main" id="{FEEDF5E6-7F04-45BF-BEAA-64DE563D4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625" y="2030602"/>
            <a:ext cx="633922" cy="35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" name="TextBox 236">
            <a:extLst>
              <a:ext uri="{FF2B5EF4-FFF2-40B4-BE49-F238E27FC236}">
                <a16:creationId xmlns:a16="http://schemas.microsoft.com/office/drawing/2014/main" id="{CFB552B1-D6EF-439D-BB3D-C8DFC870945A}"/>
              </a:ext>
            </a:extLst>
          </p:cNvPr>
          <p:cNvSpPr txBox="1"/>
          <p:nvPr/>
        </p:nvSpPr>
        <p:spPr>
          <a:xfrm>
            <a:off x="10106865" y="2760616"/>
            <a:ext cx="1152722" cy="1791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7000"/>
              </a:lnSpc>
            </a:pPr>
            <a:r>
              <a:rPr lang="en-GB" sz="1200" i="1" dirty="0">
                <a:solidFill>
                  <a:schemeClr val="accent2"/>
                </a:solidFill>
              </a:rPr>
              <a:t>1 day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350D41E8-7087-4B0F-93D2-D0566576066A}"/>
              </a:ext>
            </a:extLst>
          </p:cNvPr>
          <p:cNvSpPr txBox="1"/>
          <p:nvPr/>
        </p:nvSpPr>
        <p:spPr>
          <a:xfrm>
            <a:off x="148044" y="3869713"/>
            <a:ext cx="1030877" cy="2089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7000"/>
              </a:lnSpc>
            </a:pPr>
            <a:r>
              <a:rPr lang="en-GB" sz="1400" b="1" dirty="0">
                <a:solidFill>
                  <a:schemeClr val="accent2"/>
                </a:solidFill>
              </a:rPr>
              <a:t>Today</a:t>
            </a:r>
          </a:p>
        </p:txBody>
      </p: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83E52319-DC80-484C-8583-5EA0B3068C13}"/>
              </a:ext>
            </a:extLst>
          </p:cNvPr>
          <p:cNvCxnSpPr/>
          <p:nvPr/>
        </p:nvCxnSpPr>
        <p:spPr>
          <a:xfrm flipH="1">
            <a:off x="1327392" y="3315783"/>
            <a:ext cx="2066176" cy="411488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A7BB10B5-7952-49AD-B15B-3F2B090A2B8B}"/>
              </a:ext>
            </a:extLst>
          </p:cNvPr>
          <p:cNvCxnSpPr>
            <a:cxnSpLocks/>
          </p:cNvCxnSpPr>
          <p:nvPr/>
        </p:nvCxnSpPr>
        <p:spPr>
          <a:xfrm>
            <a:off x="4646106" y="3315783"/>
            <a:ext cx="4767860" cy="55393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TextBox 240">
            <a:extLst>
              <a:ext uri="{FF2B5EF4-FFF2-40B4-BE49-F238E27FC236}">
                <a16:creationId xmlns:a16="http://schemas.microsoft.com/office/drawing/2014/main" id="{70633503-FA64-46A1-BDF5-EDCA9DF742DD}"/>
              </a:ext>
            </a:extLst>
          </p:cNvPr>
          <p:cNvSpPr txBox="1"/>
          <p:nvPr/>
        </p:nvSpPr>
        <p:spPr>
          <a:xfrm>
            <a:off x="1391356" y="3869713"/>
            <a:ext cx="5680002" cy="8358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lnSpc>
                <a:spcPct val="97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2"/>
                </a:solidFill>
              </a:rPr>
              <a:t>The Hatch process is contaminated with high levels of pathogens (from bad eggs) which is managed with </a:t>
            </a:r>
            <a:r>
              <a:rPr lang="en-GB" sz="1400" b="1" dirty="0">
                <a:solidFill>
                  <a:schemeClr val="accent2"/>
                </a:solidFill>
              </a:rPr>
              <a:t>Formaldehyde</a:t>
            </a:r>
            <a:r>
              <a:rPr lang="en-GB" sz="1400" dirty="0">
                <a:solidFill>
                  <a:schemeClr val="accent2"/>
                </a:solidFill>
              </a:rPr>
              <a:t> or </a:t>
            </a:r>
            <a:r>
              <a:rPr lang="en-GB" sz="1400" b="1" dirty="0">
                <a:solidFill>
                  <a:schemeClr val="accent2"/>
                </a:solidFill>
              </a:rPr>
              <a:t>Peroxide</a:t>
            </a:r>
            <a:r>
              <a:rPr lang="en-GB" sz="1400" dirty="0">
                <a:solidFill>
                  <a:schemeClr val="accent2"/>
                </a:solidFill>
              </a:rPr>
              <a:t> that is sprayed on the eggs/chicks every 4 hours</a:t>
            </a:r>
          </a:p>
          <a:p>
            <a:pPr algn="l">
              <a:lnSpc>
                <a:spcPct val="97000"/>
              </a:lnSpc>
            </a:pPr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20DF93B-4A94-448D-93CD-4105B8D538F1}"/>
              </a:ext>
            </a:extLst>
          </p:cNvPr>
          <p:cNvSpPr txBox="1"/>
          <p:nvPr/>
        </p:nvSpPr>
        <p:spPr>
          <a:xfrm>
            <a:off x="148044" y="4737108"/>
            <a:ext cx="1105990" cy="2089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7000"/>
              </a:lnSpc>
            </a:pPr>
            <a:r>
              <a:rPr lang="en-GB" sz="1400" b="1" dirty="0">
                <a:solidFill>
                  <a:schemeClr val="accent2"/>
                </a:solidFill>
              </a:rPr>
              <a:t>The problem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A20B7E85-28B4-4D33-9C09-9710E733A355}"/>
              </a:ext>
            </a:extLst>
          </p:cNvPr>
          <p:cNvSpPr txBox="1"/>
          <p:nvPr/>
        </p:nvSpPr>
        <p:spPr>
          <a:xfrm>
            <a:off x="1391356" y="4737108"/>
            <a:ext cx="5680002" cy="8358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lnSpc>
                <a:spcPct val="97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2"/>
                </a:solidFill>
              </a:rPr>
              <a:t>Formaldehyde/Peroxide are harsh chemicals that have negative impact on both workers safety and animal welfare </a:t>
            </a:r>
          </a:p>
          <a:p>
            <a:pPr marL="285750" indent="-285750" algn="l">
              <a:lnSpc>
                <a:spcPct val="97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2"/>
                </a:solidFill>
              </a:rPr>
              <a:t>The chemicals also pose a risk to chick liveability and weight gain </a:t>
            </a:r>
          </a:p>
          <a:p>
            <a:pPr algn="l">
              <a:lnSpc>
                <a:spcPct val="97000"/>
              </a:lnSpc>
            </a:pPr>
            <a:endParaRPr lang="en-GB" sz="1400" dirty="0">
              <a:solidFill>
                <a:schemeClr val="accent2"/>
              </a:solidFill>
            </a:endParaRPr>
          </a:p>
        </p:txBody>
      </p:sp>
      <p:pic>
        <p:nvPicPr>
          <p:cNvPr id="244" name="Picture 243">
            <a:extLst>
              <a:ext uri="{FF2B5EF4-FFF2-40B4-BE49-F238E27FC236}">
                <a16:creationId xmlns:a16="http://schemas.microsoft.com/office/drawing/2014/main" id="{254A8B63-11B3-4B22-9F13-2980D04581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7200" y="3946537"/>
            <a:ext cx="1790039" cy="232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85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EE9206-C6B6-4753-8D9A-AB3DCCFB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12" y="604838"/>
            <a:ext cx="8360788" cy="430887"/>
          </a:xfrm>
        </p:spPr>
        <p:txBody>
          <a:bodyPr>
            <a:normAutofit fontScale="90000"/>
          </a:bodyPr>
          <a:lstStyle/>
          <a:p>
            <a:r>
              <a:rPr lang="en-US" dirty="0"/>
              <a:t>AH007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316C2DAF-E1EE-4EBB-B0F3-05AA86D702B2}"/>
              </a:ext>
            </a:extLst>
          </p:cNvPr>
          <p:cNvSpPr txBox="1">
            <a:spLocks/>
          </p:cNvSpPr>
          <p:nvPr/>
        </p:nvSpPr>
        <p:spPr>
          <a:xfrm>
            <a:off x="487363" y="1003177"/>
            <a:ext cx="8339137" cy="4136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8000"/>
              </a:lnSpc>
            </a:pPr>
            <a:r>
              <a:rPr lang="en-US" sz="2000" dirty="0"/>
              <a:t>Hatchery Pictures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7BE94C-9E40-4A2E-9C3C-B9CAB908932C}"/>
              </a:ext>
            </a:extLst>
          </p:cNvPr>
          <p:cNvGrpSpPr/>
          <p:nvPr/>
        </p:nvGrpSpPr>
        <p:grpSpPr>
          <a:xfrm>
            <a:off x="487363" y="1479254"/>
            <a:ext cx="4549782" cy="308789"/>
            <a:chOff x="487363" y="1479254"/>
            <a:chExt cx="4549782" cy="30878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6A9A40-B6CB-48D2-AD8A-7520FE5E8E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7363" y="1479254"/>
              <a:ext cx="4549777" cy="288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b="1" cap="all" dirty="0"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Hatcher Hall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C16E76-E049-42E8-8DD8-58B915DC19E6}"/>
                </a:ext>
              </a:extLst>
            </p:cNvPr>
            <p:cNvSpPr/>
            <p:nvPr/>
          </p:nvSpPr>
          <p:spPr>
            <a:xfrm>
              <a:off x="487368" y="1759243"/>
              <a:ext cx="4549777" cy="288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7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AD186D2-9BA4-4E70-A424-801EAC6B7C9B}"/>
              </a:ext>
            </a:extLst>
          </p:cNvPr>
          <p:cNvGrpSpPr/>
          <p:nvPr/>
        </p:nvGrpSpPr>
        <p:grpSpPr>
          <a:xfrm>
            <a:off x="6310741" y="1479254"/>
            <a:ext cx="4549782" cy="308789"/>
            <a:chOff x="5892947" y="1479254"/>
            <a:chExt cx="4549782" cy="30878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354BBA-3A59-4098-8583-4184FEE63EF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92947" y="1479254"/>
              <a:ext cx="4549777" cy="288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b="1" cap="all" dirty="0">
                  <a:ea typeface="Verdana" panose="020B0604030504040204" pitchFamily="34" charset="0"/>
                  <a:cs typeface="Verdana" panose="020B0604030504040204" pitchFamily="34" charset="0"/>
                </a:rPr>
                <a:t>Hatcher</a:t>
              </a:r>
              <a:endParaRPr lang="en-US" sz="1400" b="1" cap="all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F2B58A-91C0-448B-9A7C-EF0F6ED70F17}"/>
                </a:ext>
              </a:extLst>
            </p:cNvPr>
            <p:cNvSpPr/>
            <p:nvPr/>
          </p:nvSpPr>
          <p:spPr>
            <a:xfrm>
              <a:off x="5892952" y="1759243"/>
              <a:ext cx="4549777" cy="288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7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4" descr="hatchery room">
            <a:extLst>
              <a:ext uri="{FF2B5EF4-FFF2-40B4-BE49-F238E27FC236}">
                <a16:creationId xmlns:a16="http://schemas.microsoft.com/office/drawing/2014/main" id="{CC403318-B0D9-4FF4-80A9-3F368F31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808" y="2347913"/>
            <a:ext cx="4038600" cy="3028950"/>
          </a:xfrm>
          <a:prstGeom prst="rect">
            <a:avLst/>
          </a:prstGeom>
        </p:spPr>
      </p:pic>
      <p:pic>
        <p:nvPicPr>
          <p:cNvPr id="13" name="Picture 5" descr="hatcher machine">
            <a:extLst>
              <a:ext uri="{FF2B5EF4-FFF2-40B4-BE49-F238E27FC236}">
                <a16:creationId xmlns:a16="http://schemas.microsoft.com/office/drawing/2014/main" id="{2D14BFDA-53E2-4928-A281-D1C888FF3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2860" y="1928356"/>
            <a:ext cx="3048000" cy="4064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7D2A74-3F82-417C-A12B-E6937D838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654" y="2156330"/>
            <a:ext cx="4264269" cy="4068624"/>
          </a:xfrm>
          <a:prstGeom prst="rect">
            <a:avLst/>
          </a:prstGeom>
        </p:spPr>
      </p:pic>
      <p:pic>
        <p:nvPicPr>
          <p:cNvPr id="2" name="Picture 1" descr="A picture containing game, shirt&#10;&#10;Description automatically generated">
            <a:extLst>
              <a:ext uri="{FF2B5EF4-FFF2-40B4-BE49-F238E27FC236}">
                <a16:creationId xmlns:a16="http://schemas.microsoft.com/office/drawing/2014/main" id="{FD279FB6-879B-5E73-F0B6-8AA154D53B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210" y="28575"/>
            <a:ext cx="914127" cy="7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39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BFCC5CBC-2007-4B1A-8A8F-18A8444BA2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1921226"/>
              </p:ext>
            </p:extLst>
          </p:nvPr>
        </p:nvGraphicFramePr>
        <p:xfrm>
          <a:off x="1177405" y="1620473"/>
          <a:ext cx="6165504" cy="4442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3F7A6F9-39D5-4C8E-950A-FF8336192FF0}"/>
              </a:ext>
            </a:extLst>
          </p:cNvPr>
          <p:cNvCxnSpPr/>
          <p:nvPr/>
        </p:nvCxnSpPr>
        <p:spPr>
          <a:xfrm>
            <a:off x="9029644" y="3207500"/>
            <a:ext cx="18084" cy="1124620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AB87505-BB36-416E-874A-20E392B32044}"/>
              </a:ext>
            </a:extLst>
          </p:cNvPr>
          <p:cNvSpPr txBox="1"/>
          <p:nvPr/>
        </p:nvSpPr>
        <p:spPr>
          <a:xfrm>
            <a:off x="9162132" y="3710428"/>
            <a:ext cx="831273" cy="268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7000"/>
              </a:lnSpc>
            </a:pPr>
            <a:r>
              <a:rPr lang="en-US" dirty="0">
                <a:solidFill>
                  <a:prstClr val="black"/>
                </a:solidFill>
                <a:latin typeface="BISans"/>
              </a:rPr>
              <a:t>2-4 h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B73B2C2B-E38E-48F8-A698-D5A695E4AD8E}"/>
              </a:ext>
            </a:extLst>
          </p:cNvPr>
          <p:cNvSpPr txBox="1">
            <a:spLocks/>
          </p:cNvSpPr>
          <p:nvPr/>
        </p:nvSpPr>
        <p:spPr>
          <a:xfrm>
            <a:off x="11544806" y="6573259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BISansCond" panose="0200000605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37B1E-C366-494F-A587-962AD9AABC83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ISansCond" panose="0200000605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ISansCond" panose="02000006050000020004" pitchFamily="2" charset="0"/>
              <a:ea typeface="+mn-ea"/>
              <a:cs typeface="+mn-cs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9EECD895-2BDF-4A69-ADFA-B13674D77A9B}"/>
              </a:ext>
            </a:extLst>
          </p:cNvPr>
          <p:cNvSpPr txBox="1">
            <a:spLocks/>
          </p:cNvSpPr>
          <p:nvPr/>
        </p:nvSpPr>
        <p:spPr>
          <a:xfrm>
            <a:off x="618111" y="757238"/>
            <a:ext cx="11035381" cy="8632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u="sng" dirty="0">
                <a:solidFill>
                  <a:prstClr val="black"/>
                </a:solidFill>
                <a:latin typeface="BISansCond"/>
              </a:rPr>
              <a:t>KEY HATCHERY PAIN POINT</a:t>
            </a:r>
            <a:r>
              <a:rPr lang="en-GB" dirty="0">
                <a:solidFill>
                  <a:prstClr val="black"/>
                </a:solidFill>
                <a:latin typeface="BISansCond"/>
              </a:rPr>
              <a:t>: MICROBIAL BLOOM</a:t>
            </a:r>
          </a:p>
        </p:txBody>
      </p:sp>
      <p:pic>
        <p:nvPicPr>
          <p:cNvPr id="2" name="Picture 1" descr="A picture containing game, shirt&#10;&#10;Description automatically generated">
            <a:extLst>
              <a:ext uri="{FF2B5EF4-FFF2-40B4-BE49-F238E27FC236}">
                <a16:creationId xmlns:a16="http://schemas.microsoft.com/office/drawing/2014/main" id="{D889379B-2099-4345-8C33-E89AA25246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210" y="28575"/>
            <a:ext cx="914127" cy="757650"/>
          </a:xfrm>
          <a:prstGeom prst="rect">
            <a:avLst/>
          </a:prstGeom>
        </p:spPr>
      </p:pic>
      <p:pic>
        <p:nvPicPr>
          <p:cNvPr id="6" name="Picture 5" descr="A baby chick and broken eggs&#10;&#10;Description automatically generated">
            <a:extLst>
              <a:ext uri="{FF2B5EF4-FFF2-40B4-BE49-F238E27FC236}">
                <a16:creationId xmlns:a16="http://schemas.microsoft.com/office/drawing/2014/main" id="{A9F0369B-D4AE-D34C-6126-123CFA61DA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4196" y="1680344"/>
            <a:ext cx="2635992" cy="1371600"/>
          </a:xfrm>
          <a:prstGeom prst="rect">
            <a:avLst/>
          </a:prstGeom>
        </p:spPr>
      </p:pic>
      <p:pic>
        <p:nvPicPr>
          <p:cNvPr id="7" name="Picture 6" descr="A baby chick and broken eggs&#10;&#10;Description automatically generated">
            <a:extLst>
              <a:ext uri="{FF2B5EF4-FFF2-40B4-BE49-F238E27FC236}">
                <a16:creationId xmlns:a16="http://schemas.microsoft.com/office/drawing/2014/main" id="{5E7BC214-5C9D-4545-AAAA-3ADC1B97395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1423" y="4474039"/>
            <a:ext cx="2221537" cy="224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26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2E27020-5080-4BC9-8ED2-55424C4C03A4}"/>
              </a:ext>
            </a:extLst>
          </p:cNvPr>
          <p:cNvSpPr txBox="1">
            <a:spLocks/>
          </p:cNvSpPr>
          <p:nvPr/>
        </p:nvSpPr>
        <p:spPr>
          <a:xfrm>
            <a:off x="465712" y="604838"/>
            <a:ext cx="8360788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strike="noStrike" kern="1200" cap="all" spc="6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all" spc="600" normalizeH="0" baseline="0" noProof="0" dirty="0">
                <a:ln>
                  <a:noFill/>
                </a:ln>
                <a:solidFill>
                  <a:srgbClr val="003366">
                    <a:lumMod val="75000"/>
                  </a:srgbClr>
                </a:solidFill>
                <a:effectLst/>
                <a:uLnTx/>
                <a:uFillTx/>
                <a:latin typeface="Novozymes" panose="020F0503040000020004"/>
                <a:ea typeface="+mj-ea"/>
                <a:cs typeface="+mj-cs"/>
              </a:rPr>
              <a:t>The solution </a:t>
            </a:r>
            <a:endParaRPr kumimoji="0" lang="en-GB" sz="2400" b="0" i="0" u="none" strike="noStrike" kern="1200" cap="all" spc="60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Novozymes" panose="020F0503040000020004"/>
              <a:ea typeface="+mj-ea"/>
              <a:cs typeface="+mj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4E9E58-A1C8-47F4-A228-BA3B3AC6B361}"/>
              </a:ext>
            </a:extLst>
          </p:cNvPr>
          <p:cNvGrpSpPr/>
          <p:nvPr/>
        </p:nvGrpSpPr>
        <p:grpSpPr>
          <a:xfrm>
            <a:off x="2116282" y="1101437"/>
            <a:ext cx="7959437" cy="4938636"/>
            <a:chOff x="5046948" y="1764145"/>
            <a:chExt cx="5778070" cy="439024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A9C01F4-62AE-46DB-990B-870C08C1231D}"/>
                </a:ext>
              </a:extLst>
            </p:cNvPr>
            <p:cNvSpPr/>
            <p:nvPr/>
          </p:nvSpPr>
          <p:spPr>
            <a:xfrm>
              <a:off x="5059680" y="2182202"/>
              <a:ext cx="5765338" cy="3972192"/>
            </a:xfrm>
            <a:prstGeom prst="rect">
              <a:avLst/>
            </a:prstGeom>
            <a:noFill/>
            <a:ln w="25400" cap="flat" cmpd="sng" algn="ctr">
              <a:solidFill>
                <a:srgbClr val="003366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vozymes" panose="020F05030400000200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C5051D8-F6E1-4C12-914B-5F40B764D19B}"/>
                </a:ext>
              </a:extLst>
            </p:cNvPr>
            <p:cNvSpPr/>
            <p:nvPr/>
          </p:nvSpPr>
          <p:spPr>
            <a:xfrm>
              <a:off x="5046948" y="1764145"/>
              <a:ext cx="5778070" cy="359285"/>
            </a:xfrm>
            <a:prstGeom prst="rect">
              <a:avLst/>
            </a:prstGeom>
            <a:solidFill>
              <a:srgbClr val="003366"/>
            </a:solidFill>
            <a:ln w="25400" cap="flat" cmpd="sng" algn="ctr">
              <a:solidFill>
                <a:srgbClr val="003366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vozymes" panose="020F05030400000200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D68D56-B723-4226-8708-866A9A94A746}"/>
                </a:ext>
              </a:extLst>
            </p:cNvPr>
            <p:cNvSpPr txBox="1"/>
            <p:nvPr/>
          </p:nvSpPr>
          <p:spPr>
            <a:xfrm>
              <a:off x="5665104" y="1839303"/>
              <a:ext cx="4518223" cy="2133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vozymes" panose="020F0503040000020004"/>
                </a:rPr>
                <a:t>Hatch management with Live Biotherapeutics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E7CB67-89F3-45C5-978A-916292217770}"/>
                </a:ext>
              </a:extLst>
            </p:cNvPr>
            <p:cNvSpPr txBox="1"/>
            <p:nvPr/>
          </p:nvSpPr>
          <p:spPr>
            <a:xfrm>
              <a:off x="5442840" y="2872402"/>
              <a:ext cx="868218" cy="2371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vozymes" panose="020F0503040000020004"/>
                </a:rPr>
                <a:t>Bacillus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981EE9B-D9EB-4574-A9FA-360B1CF46341}"/>
                </a:ext>
              </a:extLst>
            </p:cNvPr>
            <p:cNvSpPr txBox="1"/>
            <p:nvPr/>
          </p:nvSpPr>
          <p:spPr>
            <a:xfrm>
              <a:off x="8832273" y="2811025"/>
              <a:ext cx="1514763" cy="2371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vozymes" panose="020F0503040000020004"/>
                </a:rPr>
                <a:t>Lactic acid bacteria</a:t>
              </a:r>
            </a:p>
          </p:txBody>
        </p:sp>
        <p:sp>
          <p:nvSpPr>
            <p:cNvPr id="24" name="Plus Sign 23">
              <a:extLst>
                <a:ext uri="{FF2B5EF4-FFF2-40B4-BE49-F238E27FC236}">
                  <a16:creationId xmlns:a16="http://schemas.microsoft.com/office/drawing/2014/main" id="{61643359-CDDE-4F33-88C6-D492B1BA5ED0}"/>
                </a:ext>
              </a:extLst>
            </p:cNvPr>
            <p:cNvSpPr/>
            <p:nvPr/>
          </p:nvSpPr>
          <p:spPr>
            <a:xfrm>
              <a:off x="7634160" y="2759327"/>
              <a:ext cx="550411" cy="494814"/>
            </a:xfrm>
            <a:prstGeom prst="mathPlus">
              <a:avLst/>
            </a:prstGeom>
            <a:solidFill>
              <a:srgbClr val="003366"/>
            </a:solidFill>
            <a:ln w="25400" cap="flat" cmpd="sng" algn="ctr">
              <a:solidFill>
                <a:srgbClr val="003366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vozymes" panose="020F05030400000200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D3DE83-AE1B-42FE-AE16-BF5B02D7BF1B}"/>
                </a:ext>
              </a:extLst>
            </p:cNvPr>
            <p:cNvSpPr txBox="1"/>
            <p:nvPr/>
          </p:nvSpPr>
          <p:spPr>
            <a:xfrm>
              <a:off x="5442839" y="3677881"/>
              <a:ext cx="2241703" cy="7587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vozymes" panose="020F0503040000020004"/>
                </a:rPr>
                <a:t>Benefits</a:t>
              </a:r>
            </a:p>
            <a:p>
              <a:pPr marL="171450" marR="0" lvl="0" indent="-171450" defTabSz="914400" eaLnBrk="1" fontAlgn="auto" latinLnBrk="0" hangingPunct="1">
                <a:lnSpc>
                  <a:spcPct val="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vozymes" panose="020F0503040000020004"/>
                </a:rPr>
                <a:t>Environmental pathogen inhibition</a:t>
              </a:r>
            </a:p>
            <a:p>
              <a:pPr marL="171450" marR="0" lvl="0" indent="-171450" defTabSz="914400" eaLnBrk="1" fontAlgn="auto" latinLnBrk="0" hangingPunct="1">
                <a:lnSpc>
                  <a:spcPct val="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vozymes" panose="020F0503040000020004"/>
                </a:rPr>
                <a:t>Control hatchery bloom without use of formaldehyde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63E0D71-2B0B-42FD-84F7-A6E4877550AC}"/>
                </a:ext>
              </a:extLst>
            </p:cNvPr>
            <p:cNvSpPr txBox="1"/>
            <p:nvPr/>
          </p:nvSpPr>
          <p:spPr>
            <a:xfrm>
              <a:off x="8832273" y="3677881"/>
              <a:ext cx="1809194" cy="7587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vozymes" panose="020F0503040000020004"/>
                </a:rPr>
                <a:t>Benefits</a:t>
              </a:r>
            </a:p>
            <a:p>
              <a:pPr marL="171450" marR="0" lvl="0" indent="-171450" defTabSz="914400" eaLnBrk="1" fontAlgn="auto" latinLnBrk="0" hangingPunct="1">
                <a:lnSpc>
                  <a:spcPct val="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vozymes" panose="020F0503040000020004"/>
                </a:rPr>
                <a:t>Early Gut Colonization</a:t>
              </a:r>
            </a:p>
            <a:p>
              <a:pPr marL="171450" marR="0" lvl="0" indent="-171450" defTabSz="914400" eaLnBrk="1" fontAlgn="auto" latinLnBrk="0" hangingPunct="1">
                <a:lnSpc>
                  <a:spcPct val="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vozymes" panose="020F0503040000020004"/>
                </a:rPr>
                <a:t>Pathogen inhibition in GIT</a:t>
              </a:r>
            </a:p>
            <a:p>
              <a:pPr marL="171450" marR="0" lvl="0" indent="-171450" defTabSz="914400" eaLnBrk="1" fontAlgn="auto" latinLnBrk="0" hangingPunct="1">
                <a:lnSpc>
                  <a:spcPct val="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vozymes" panose="020F0503040000020004"/>
                </a:rPr>
                <a:t>Increased body weight gain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A82990A-3DB7-46E4-841B-F530F7566919}"/>
                </a:ext>
              </a:extLst>
            </p:cNvPr>
            <p:cNvSpPr txBox="1"/>
            <p:nvPr/>
          </p:nvSpPr>
          <p:spPr>
            <a:xfrm>
              <a:off x="7344749" y="2357689"/>
              <a:ext cx="1183989" cy="2388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vozymes" panose="020F0503040000020004"/>
                </a:rPr>
                <a:t>         PipShield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142CA05-970F-4FB8-A54B-18501428C993}"/>
                </a:ext>
              </a:extLst>
            </p:cNvPr>
            <p:cNvSpPr txBox="1"/>
            <p:nvPr/>
          </p:nvSpPr>
          <p:spPr>
            <a:xfrm>
              <a:off x="5209309" y="4956854"/>
              <a:ext cx="5523346" cy="9553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kern="0" dirty="0">
                  <a:solidFill>
                    <a:prstClr val="black"/>
                  </a:solidFill>
                  <a:latin typeface="Novozymes" panose="020F0503040000020004"/>
                </a:rPr>
                <a:t>PipShield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vozymes" panose="020F0503040000020004"/>
                </a:rPr>
                <a:t> is a blend of beneficial bacteria administered via a dry spray that allows producers to manage the bacterial bloom during hatch while providing early colonization of Lactic acid bacteria in GIT – without the use of Formaldehyde or other harsh chemicals</a:t>
              </a:r>
            </a:p>
          </p:txBody>
        </p:sp>
        <p:pic>
          <p:nvPicPr>
            <p:cNvPr id="29" name="Picture 32" descr="Related image">
              <a:extLst>
                <a:ext uri="{FF2B5EF4-FFF2-40B4-BE49-F238E27FC236}">
                  <a16:creationId xmlns:a16="http://schemas.microsoft.com/office/drawing/2014/main" id="{D0B5CB8F-21FE-42EE-BE1E-CB38597BE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837406">
              <a:off x="6141817" y="2798148"/>
              <a:ext cx="397128" cy="397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 descr="A picture containing game, shirt&#10;&#10;Description automatically generated">
            <a:extLst>
              <a:ext uri="{FF2B5EF4-FFF2-40B4-BE49-F238E27FC236}">
                <a16:creationId xmlns:a16="http://schemas.microsoft.com/office/drawing/2014/main" id="{CD70CF79-7C14-4A6A-17BC-26B95F122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210" y="28575"/>
            <a:ext cx="914127" cy="7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">
            <a:extLst>
              <a:ext uri="{FF2B5EF4-FFF2-40B4-BE49-F238E27FC236}">
                <a16:creationId xmlns:a16="http://schemas.microsoft.com/office/drawing/2014/main" id="{3566B8C5-7B01-454B-B6B0-AF17510013A7}"/>
              </a:ext>
            </a:extLst>
          </p:cNvPr>
          <p:cNvSpPr txBox="1">
            <a:spLocks/>
          </p:cNvSpPr>
          <p:nvPr/>
        </p:nvSpPr>
        <p:spPr>
          <a:xfrm>
            <a:off x="465712" y="604838"/>
            <a:ext cx="8603444" cy="86323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strike="noStrike" kern="1200" cap="all" spc="6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60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BISansCond"/>
                <a:ea typeface="+mj-ea"/>
                <a:cs typeface="+mj-cs"/>
              </a:rPr>
              <a:t>A two-pronged approach to hatch bloom management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E434972-FDE6-4AF8-85D9-F06657E97CB0}"/>
              </a:ext>
            </a:extLst>
          </p:cNvPr>
          <p:cNvSpPr/>
          <p:nvPr/>
        </p:nvSpPr>
        <p:spPr>
          <a:xfrm>
            <a:off x="1200727" y="1551709"/>
            <a:ext cx="4276437" cy="858982"/>
          </a:xfrm>
          <a:prstGeom prst="roundRect">
            <a:avLst/>
          </a:prstGeom>
          <a:solidFill>
            <a:srgbClr val="6699CC"/>
          </a:solidFill>
          <a:ln w="25400" cap="flat" cmpd="sng" algn="ctr">
            <a:solidFill>
              <a:srgbClr val="6699CC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Bacillus</a:t>
            </a:r>
            <a:r>
              <a:rPr kumimoji="0" lang="da-DK" sz="14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 (B</a:t>
            </a:r>
            <a:r>
              <a:rPr kumimoji="0" lang="da-DK" sz="1400" b="1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acillus.amyloliquefaciens</a:t>
            </a:r>
            <a:r>
              <a:rPr kumimoji="0" lang="da-DK" sz="14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)</a:t>
            </a:r>
          </a:p>
          <a:p>
            <a:pPr marL="171450" marR="0" lvl="0" indent="-171450" defTabSz="91440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Environmental</a:t>
            </a: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 </a:t>
            </a:r>
            <a:r>
              <a:rPr kumimoji="0" lang="da-DK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pathogen</a:t>
            </a: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 </a:t>
            </a:r>
            <a:r>
              <a:rPr kumimoji="0" lang="da-DK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control</a:t>
            </a:r>
            <a:endParaRPr kumimoji="0" lang="da-DK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Sans"/>
              <a:ea typeface="+mn-ea"/>
              <a:cs typeface="+mn-cs"/>
            </a:endParaRPr>
          </a:p>
          <a:p>
            <a:pPr marL="171450" marR="0" lvl="0" indent="-171450" defTabSz="91440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Control of </a:t>
            </a:r>
            <a:r>
              <a:rPr kumimoji="0" lang="da-DK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hatchery</a:t>
            </a: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 </a:t>
            </a:r>
            <a:r>
              <a:rPr kumimoji="0" lang="da-DK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bloom</a:t>
            </a: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 </a:t>
            </a:r>
            <a:r>
              <a:rPr kumimoji="0" lang="da-DK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without</a:t>
            </a: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 </a:t>
            </a:r>
            <a:r>
              <a:rPr kumimoji="0" lang="da-DK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use</a:t>
            </a: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 of </a:t>
            </a:r>
            <a:r>
              <a:rPr kumimoji="0" lang="da-DK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Formaldehyde</a:t>
            </a:r>
            <a:endParaRPr kumimoji="0" lang="da-DK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Sans"/>
              <a:ea typeface="+mn-ea"/>
              <a:cs typeface="+mn-cs"/>
            </a:endParaRPr>
          </a:p>
          <a:p>
            <a:pPr marL="171450" marR="0" lvl="0" indent="-171450" defTabSz="91440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Sans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1CCB7D8-DA44-426C-9877-C68084D38CF9}"/>
              </a:ext>
            </a:extLst>
          </p:cNvPr>
          <p:cNvSpPr/>
          <p:nvPr/>
        </p:nvSpPr>
        <p:spPr>
          <a:xfrm>
            <a:off x="5957454" y="1551709"/>
            <a:ext cx="4276437" cy="858982"/>
          </a:xfrm>
          <a:prstGeom prst="roundRect">
            <a:avLst/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Lactic</a:t>
            </a:r>
            <a:r>
              <a:rPr kumimoji="0" lang="da-DK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 </a:t>
            </a:r>
            <a:r>
              <a:rPr kumimoji="0" lang="da-DK" sz="1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Acid</a:t>
            </a:r>
            <a:r>
              <a:rPr kumimoji="0" lang="da-DK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 </a:t>
            </a:r>
            <a:r>
              <a:rPr kumimoji="0" lang="da-DK" sz="1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Bacteria</a:t>
            </a:r>
            <a:r>
              <a:rPr kumimoji="0" lang="da-DK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 </a:t>
            </a:r>
            <a:r>
              <a:rPr kumimoji="0" lang="da-DK" sz="14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(P</a:t>
            </a:r>
            <a:r>
              <a:rPr kumimoji="0" lang="da-DK" sz="1400" b="1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ediococcus</a:t>
            </a:r>
            <a:r>
              <a:rPr kumimoji="0" lang="da-DK" sz="14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 acidilactici)</a:t>
            </a:r>
          </a:p>
          <a:p>
            <a:pPr marL="171450" marR="0" lvl="0" indent="-171450" defTabSz="91440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Early</a:t>
            </a: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 gut </a:t>
            </a:r>
            <a:r>
              <a:rPr kumimoji="0" lang="da-DK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colonization</a:t>
            </a:r>
            <a:endParaRPr kumimoji="0" lang="da-DK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Sans"/>
              <a:ea typeface="+mn-ea"/>
              <a:cs typeface="+mn-cs"/>
            </a:endParaRPr>
          </a:p>
          <a:p>
            <a:pPr marL="171450" marR="0" lvl="0" indent="-171450" defTabSz="91440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Pathogen</a:t>
            </a: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 inhibition in the GIT</a:t>
            </a:r>
          </a:p>
          <a:p>
            <a:pPr marL="171450" marR="0" lvl="0" indent="-171450" defTabSz="91440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Increase</a:t>
            </a: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 BWG</a:t>
            </a:r>
            <a:endParaRPr kumimoji="0" lang="da-DK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Sans"/>
              <a:ea typeface="+mn-ea"/>
              <a:cs typeface="+mn-cs"/>
            </a:endParaRPr>
          </a:p>
        </p:txBody>
      </p:sp>
      <p:sp>
        <p:nvSpPr>
          <p:cNvPr id="41" name="Plus Sign 40">
            <a:extLst>
              <a:ext uri="{FF2B5EF4-FFF2-40B4-BE49-F238E27FC236}">
                <a16:creationId xmlns:a16="http://schemas.microsoft.com/office/drawing/2014/main" id="{67F3ADB9-6560-4EE1-B495-67A5C9A8181E}"/>
              </a:ext>
            </a:extLst>
          </p:cNvPr>
          <p:cNvSpPr/>
          <p:nvPr/>
        </p:nvSpPr>
        <p:spPr>
          <a:xfrm>
            <a:off x="5523345" y="1810327"/>
            <a:ext cx="387927" cy="341746"/>
          </a:xfrm>
          <a:prstGeom prst="mathPlus">
            <a:avLst/>
          </a:prstGeom>
          <a:solidFill>
            <a:srgbClr val="336699"/>
          </a:solidFill>
          <a:ln w="12700" cap="flat" cmpd="sng" algn="ctr">
            <a:solidFill>
              <a:srgbClr val="003366"/>
            </a:solidFill>
            <a:prstDash val="solid"/>
          </a:ln>
          <a:effectLst/>
        </p:spPr>
        <p:txBody>
          <a:bodyPr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400" b="0" i="0" u="none" strike="noStrike" kern="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Sans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951BD5C-39A4-4C76-9EC1-8E7D69960407}"/>
              </a:ext>
            </a:extLst>
          </p:cNvPr>
          <p:cNvSpPr/>
          <p:nvPr/>
        </p:nvSpPr>
        <p:spPr>
          <a:xfrm>
            <a:off x="1200727" y="2632364"/>
            <a:ext cx="443346" cy="434109"/>
          </a:xfrm>
          <a:prstGeom prst="ellipse">
            <a:avLst/>
          </a:prstGeom>
          <a:solidFill>
            <a:srgbClr val="6699CC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1.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3678690-E95D-4126-A067-77D3685B3B58}"/>
              </a:ext>
            </a:extLst>
          </p:cNvPr>
          <p:cNvSpPr/>
          <p:nvPr/>
        </p:nvSpPr>
        <p:spPr>
          <a:xfrm>
            <a:off x="5957454" y="2632364"/>
            <a:ext cx="443346" cy="434109"/>
          </a:xfrm>
          <a:prstGeom prst="ellipse">
            <a:avLst/>
          </a:prstGeom>
          <a:solidFill>
            <a:srgbClr val="003366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t>2.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E880F09-2BA6-49C5-A994-CC35F1565605}"/>
              </a:ext>
            </a:extLst>
          </p:cNvPr>
          <p:cNvSpPr txBox="1"/>
          <p:nvPr/>
        </p:nvSpPr>
        <p:spPr>
          <a:xfrm>
            <a:off x="1745673" y="2635586"/>
            <a:ext cx="373149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a-DK" sz="1400" dirty="0">
                <a:solidFill>
                  <a:prstClr val="black"/>
                </a:solidFill>
                <a:latin typeface="BISans"/>
              </a:rPr>
              <a:t>Management of </a:t>
            </a:r>
            <a:r>
              <a:rPr lang="da-DK" sz="1400" dirty="0" err="1">
                <a:solidFill>
                  <a:prstClr val="black"/>
                </a:solidFill>
                <a:latin typeface="BISans"/>
              </a:rPr>
              <a:t>microbial</a:t>
            </a:r>
            <a:r>
              <a:rPr lang="da-DK" sz="1400" dirty="0">
                <a:solidFill>
                  <a:prstClr val="black"/>
                </a:solidFill>
                <a:latin typeface="BISans"/>
              </a:rPr>
              <a:t> </a:t>
            </a:r>
            <a:r>
              <a:rPr lang="da-DK" sz="1400" dirty="0" err="1">
                <a:solidFill>
                  <a:prstClr val="black"/>
                </a:solidFill>
                <a:latin typeface="BISans"/>
              </a:rPr>
              <a:t>bloom</a:t>
            </a:r>
            <a:r>
              <a:rPr lang="da-DK" sz="1400" dirty="0">
                <a:solidFill>
                  <a:prstClr val="black"/>
                </a:solidFill>
                <a:latin typeface="BISans"/>
              </a:rPr>
              <a:t> on par with </a:t>
            </a:r>
            <a:r>
              <a:rPr lang="da-DK" sz="1400" dirty="0" err="1">
                <a:solidFill>
                  <a:prstClr val="black"/>
                </a:solidFill>
                <a:latin typeface="BISans"/>
              </a:rPr>
              <a:t>Formaldehyde</a:t>
            </a:r>
            <a:endParaRPr lang="da-DK" sz="1400" dirty="0">
              <a:solidFill>
                <a:prstClr val="black"/>
              </a:solidFill>
              <a:latin typeface="BISan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D34DB0F-5CB0-4918-B4AB-EA9AE855BDB2}"/>
              </a:ext>
            </a:extLst>
          </p:cNvPr>
          <p:cNvSpPr txBox="1"/>
          <p:nvPr/>
        </p:nvSpPr>
        <p:spPr>
          <a:xfrm>
            <a:off x="6488545" y="2718710"/>
            <a:ext cx="37314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a-DK" sz="1400" dirty="0">
                <a:solidFill>
                  <a:prstClr val="black"/>
                </a:solidFill>
                <a:latin typeface="BISans"/>
              </a:rPr>
              <a:t>BWG of 3-5% </a:t>
            </a:r>
            <a:r>
              <a:rPr lang="da-DK" sz="1400" dirty="0" err="1">
                <a:solidFill>
                  <a:prstClr val="black"/>
                </a:solidFill>
                <a:latin typeface="BISans"/>
              </a:rPr>
              <a:t>compared</a:t>
            </a:r>
            <a:r>
              <a:rPr lang="da-DK" sz="1400" dirty="0">
                <a:solidFill>
                  <a:prstClr val="black"/>
                </a:solidFill>
                <a:latin typeface="BISans"/>
              </a:rPr>
              <a:t> to </a:t>
            </a:r>
            <a:r>
              <a:rPr lang="da-DK" sz="1400" dirty="0" err="1">
                <a:solidFill>
                  <a:prstClr val="black"/>
                </a:solidFill>
                <a:latin typeface="BISans"/>
              </a:rPr>
              <a:t>Formaldehyde</a:t>
            </a:r>
            <a:r>
              <a:rPr lang="da-DK" sz="1400" dirty="0">
                <a:solidFill>
                  <a:prstClr val="black"/>
                </a:solidFill>
                <a:latin typeface="BISans"/>
              </a:rPr>
              <a:t> at </a:t>
            </a:r>
            <a:r>
              <a:rPr lang="da-DK" sz="1400" dirty="0" err="1">
                <a:solidFill>
                  <a:prstClr val="black"/>
                </a:solidFill>
                <a:latin typeface="BISans"/>
              </a:rPr>
              <a:t>day</a:t>
            </a:r>
            <a:r>
              <a:rPr lang="da-DK" sz="1400" dirty="0">
                <a:solidFill>
                  <a:prstClr val="black"/>
                </a:solidFill>
                <a:latin typeface="BISans"/>
              </a:rPr>
              <a:t> 7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C26D2FD-CBEF-4C73-A287-7909C86E35C3}"/>
              </a:ext>
            </a:extLst>
          </p:cNvPr>
          <p:cNvGrpSpPr/>
          <p:nvPr/>
        </p:nvGrpSpPr>
        <p:grpSpPr>
          <a:xfrm>
            <a:off x="1200727" y="3168073"/>
            <a:ext cx="3790836" cy="2709604"/>
            <a:chOff x="6658830" y="1023433"/>
            <a:chExt cx="5120870" cy="3089745"/>
          </a:xfrm>
        </p:grpSpPr>
        <p:graphicFrame>
          <p:nvGraphicFramePr>
            <p:cNvPr id="47" name="Chart 46">
              <a:extLst>
                <a:ext uri="{FF2B5EF4-FFF2-40B4-BE49-F238E27FC236}">
                  <a16:creationId xmlns:a16="http://schemas.microsoft.com/office/drawing/2014/main" id="{6CDFD043-7CD9-4B6C-B1A3-E0D35BEA735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5056855"/>
                </p:ext>
              </p:extLst>
            </p:nvPr>
          </p:nvGraphicFramePr>
          <p:xfrm>
            <a:off x="6658830" y="1023433"/>
            <a:ext cx="5120870" cy="30897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3"/>
            </a:graphicData>
          </a:graphic>
        </p:graphicFrame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75154DA-1385-40B3-B29A-6F9235EBE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368544" y="1925579"/>
              <a:ext cx="1" cy="1404062"/>
            </a:xfrm>
            <a:prstGeom prst="line">
              <a:avLst/>
            </a:prstGeom>
            <a:noFill/>
            <a:ln w="9525" cap="flat" cmpd="sng" algn="ctr">
              <a:solidFill>
                <a:srgbClr val="2D0028"/>
              </a:solidFill>
              <a:prstDash val="solid"/>
            </a:ln>
            <a:effectLst/>
          </p:spPr>
        </p:cxnSp>
      </p:grpSp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F3233C24-7E74-44A0-8AFD-6DECE058BCF8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6405563" y="4979988"/>
          <a:ext cx="3681412" cy="68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F892B1A-69AA-47B8-9C1F-AB419CB0D2E3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6927850" y="4840288"/>
            <a:ext cx="879475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A24DFA4-DC7C-4E38-8537-5063DE9FFCDD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 flipV="1">
            <a:off x="6927850" y="4840288"/>
            <a:ext cx="0" cy="138113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64E434F-1703-4CB0-8C12-05D18C00BC0F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7807325" y="4840288"/>
            <a:ext cx="0" cy="15240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4093F60-04FC-472B-AD4E-F5B2F46C2A9F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 bwMode="auto">
          <a:xfrm flipV="1">
            <a:off x="8685213" y="4811713"/>
            <a:ext cx="0" cy="16668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23AC427-D989-4DA1-A618-60520FADC248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8685213" y="4811713"/>
            <a:ext cx="879475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2B9CAE7-DA51-43FB-9B85-EDB5260D3F3F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9564688" y="4811713"/>
            <a:ext cx="0" cy="15240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6" name="Textplatzhalter 2">
            <a:extLst>
              <a:ext uri="{FF2B5EF4-FFF2-40B4-BE49-F238E27FC236}">
                <a16:creationId xmlns:a16="http://schemas.microsoft.com/office/drawing/2014/main" id="{C3D1A5DD-0957-4415-8652-189A51432081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7523163" y="5632450"/>
            <a:ext cx="5683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34988" indent="-173038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15963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fld id="{95042AD2-7DE6-4514-AB69-326B00D3EA58}" type="datetime'''''C''''h''''''''a''l''''''l''''''''e''''''''''ng''e'''">
              <a:rPr lang="da-DK" alt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BISans"/>
              </a:rPr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t>Challenge</a:t>
            </a:fld>
            <a:endParaRPr lang="da-DK" dirty="0">
              <a:solidFill>
                <a:prstClr val="black">
                  <a:lumMod val="65000"/>
                  <a:lumOff val="35000"/>
                </a:prstClr>
              </a:solidFill>
              <a:latin typeface="BISans"/>
              <a:sym typeface="+mn-lt"/>
            </a:endParaRPr>
          </a:p>
        </p:txBody>
      </p:sp>
      <p:sp>
        <p:nvSpPr>
          <p:cNvPr id="57" name="Textplatzhalter 2">
            <a:extLst>
              <a:ext uri="{FF2B5EF4-FFF2-40B4-BE49-F238E27FC236}">
                <a16:creationId xmlns:a16="http://schemas.microsoft.com/office/drawing/2014/main" id="{C7FAD23D-477F-4197-A6B7-9B178A786151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8270875" y="5632450"/>
            <a:ext cx="8302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34988" indent="-173038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15963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fld id="{D6FF1D7C-66A9-4574-A8B9-401D1F19EAA1}" type="datetime'C''''''''h''al''''''len''ge ''+ ''&#10;F''''o''rmald''e''''''hyde'">
              <a:rPr lang="da-DK" alt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BISans"/>
              </a:rPr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t>Challenge + 
Formaldehyde</a:t>
            </a:fld>
            <a:endParaRPr lang="da-DK" dirty="0">
              <a:solidFill>
                <a:prstClr val="black">
                  <a:lumMod val="65000"/>
                  <a:lumOff val="35000"/>
                </a:prstClr>
              </a:solidFill>
              <a:latin typeface="BISans"/>
              <a:sym typeface="+mn-lt"/>
            </a:endParaRPr>
          </a:p>
        </p:txBody>
      </p:sp>
      <p:sp>
        <p:nvSpPr>
          <p:cNvPr id="58" name="Textplatzhalter 2">
            <a:extLst>
              <a:ext uri="{FF2B5EF4-FFF2-40B4-BE49-F238E27FC236}">
                <a16:creationId xmlns:a16="http://schemas.microsoft.com/office/drawing/2014/main" id="{A6957AE1-BD8A-4CF6-A931-4ABC0C6DC273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6670675" y="5632450"/>
            <a:ext cx="515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34988" indent="-173038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15963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fld id="{6EE3E69F-89D1-47C0-959F-6F111C938D48}" type="datetime'''N''ega''''tive'''''''''' cont''''''''''r''''''''o''l'">
              <a:rPr lang="da-DK" alt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BISans"/>
              </a:rPr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t>Negative control</a:t>
            </a:fld>
            <a:endParaRPr lang="da-DK" dirty="0">
              <a:solidFill>
                <a:prstClr val="black">
                  <a:lumMod val="65000"/>
                  <a:lumOff val="35000"/>
                </a:prstClr>
              </a:solidFill>
              <a:latin typeface="BISans"/>
              <a:sym typeface="+mn-lt"/>
            </a:endParaRPr>
          </a:p>
        </p:txBody>
      </p:sp>
      <p:sp>
        <p:nvSpPr>
          <p:cNvPr id="59" name="Textplatzhalter 2">
            <a:extLst>
              <a:ext uri="{FF2B5EF4-FFF2-40B4-BE49-F238E27FC236}">
                <a16:creationId xmlns:a16="http://schemas.microsoft.com/office/drawing/2014/main" id="{4C5FE951-9ECC-40E9-99CD-1ACD0602BBAF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9229725" y="5632450"/>
            <a:ext cx="669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34988" indent="-173038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15963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da-DK" dirty="0">
                <a:solidFill>
                  <a:prstClr val="black">
                    <a:lumMod val="65000"/>
                    <a:lumOff val="35000"/>
                  </a:prstClr>
                </a:solidFill>
                <a:latin typeface="BISans"/>
                <a:sym typeface="+mn-lt"/>
              </a:rPr>
              <a:t>Challenge +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da-DK" dirty="0">
                <a:solidFill>
                  <a:prstClr val="black">
                    <a:lumMod val="65000"/>
                    <a:lumOff val="35000"/>
                  </a:prstClr>
                </a:solidFill>
                <a:latin typeface="BISans"/>
                <a:sym typeface="+mn-lt"/>
              </a:rPr>
              <a:t>PipShield</a:t>
            </a:r>
          </a:p>
        </p:txBody>
      </p:sp>
      <p:sp>
        <p:nvSpPr>
          <p:cNvPr id="60" name="Textplatzhalter 2">
            <a:extLst>
              <a:ext uri="{FF2B5EF4-FFF2-40B4-BE49-F238E27FC236}">
                <a16:creationId xmlns:a16="http://schemas.microsoft.com/office/drawing/2014/main" id="{9CFFAB31-4F75-47D3-8573-450F89FCDD20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7215188" y="4721225"/>
            <a:ext cx="306388" cy="238125"/>
          </a:xfrm>
          <a:prstGeom prst="ellipse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34988" indent="-173038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15963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14D9BE2-2B7C-41B7-A119-0D7C883F7B27}" type="datetime'''''-''''''''''''''''''''''''''''''4''''''''''''''%'''''''''">
              <a:rPr kumimoji="0" lang="da-DK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-4%</a:t>
            </a:fld>
            <a:endParaRPr kumimoji="0" lang="da-DK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BISans"/>
              <a:ea typeface="+mn-ea"/>
              <a:cs typeface="+mn-cs"/>
              <a:sym typeface="+mn-lt"/>
            </a:endParaRPr>
          </a:p>
        </p:txBody>
      </p:sp>
      <p:sp>
        <p:nvSpPr>
          <p:cNvPr id="61" name="Textplatzhalter 2">
            <a:extLst>
              <a:ext uri="{FF2B5EF4-FFF2-40B4-BE49-F238E27FC236}">
                <a16:creationId xmlns:a16="http://schemas.microsoft.com/office/drawing/2014/main" id="{2B39CD4B-DABF-4C77-B1F6-4C40149E1D18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8953500" y="4692650"/>
            <a:ext cx="344488" cy="238125"/>
          </a:xfrm>
          <a:prstGeom prst="ellipse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34988" indent="-173038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15963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3AAD940-0429-4096-ABDD-E58BC6C2E154}" type="datetime'''''''''''''''''''''''''''''''''''''''''''''''''''+4%'''">
              <a:rPr kumimoji="0" lang="da-DK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+4%</a:t>
            </a:fld>
            <a:endParaRPr kumimoji="0" lang="da-DK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BISans"/>
              <a:ea typeface="+mn-ea"/>
              <a:cs typeface="+mn-cs"/>
              <a:sym typeface="+mn-l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E330791-4584-45A0-94A8-601132CA2FAA}"/>
              </a:ext>
            </a:extLst>
          </p:cNvPr>
          <p:cNvSpPr txBox="1"/>
          <p:nvPr/>
        </p:nvSpPr>
        <p:spPr>
          <a:xfrm>
            <a:off x="6279919" y="3168073"/>
            <a:ext cx="278923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a-DK" sz="1100" b="1" dirty="0">
                <a:solidFill>
                  <a:prstClr val="black"/>
                </a:solidFill>
                <a:latin typeface="BISans"/>
              </a:rPr>
              <a:t>BWG at D7 post </a:t>
            </a:r>
            <a:r>
              <a:rPr lang="da-DK" sz="1100" b="1" dirty="0" err="1">
                <a:solidFill>
                  <a:prstClr val="black"/>
                </a:solidFill>
                <a:latin typeface="BISans"/>
              </a:rPr>
              <a:t>hatch</a:t>
            </a:r>
            <a:r>
              <a:rPr lang="da-DK" sz="1100" b="1" dirty="0">
                <a:solidFill>
                  <a:prstClr val="black"/>
                </a:solidFill>
                <a:latin typeface="BISans"/>
              </a:rPr>
              <a:t> (grams)</a:t>
            </a:r>
          </a:p>
        </p:txBody>
      </p: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7798F4BA-7BF9-4608-8308-D4A8402A673F}"/>
              </a:ext>
            </a:extLst>
          </p:cNvPr>
          <p:cNvGraphicFramePr/>
          <p:nvPr>
            <p:custDataLst>
              <p:tags r:id="rId14"/>
            </p:custDataLst>
          </p:nvPr>
        </p:nvGraphicFramePr>
        <p:xfrm>
          <a:off x="6405563" y="3444875"/>
          <a:ext cx="3681412" cy="68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F5A3E31-A4B0-46B6-9778-749FE4B31740}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 bwMode="auto">
          <a:xfrm flipV="1">
            <a:off x="8685213" y="3276599"/>
            <a:ext cx="0" cy="16668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EA490E7-7339-48B2-A47E-F43895D8EBCB}"/>
              </a:ext>
            </a:extLst>
          </p:cNvPr>
          <p:cNvCxnSpPr/>
          <p:nvPr>
            <p:custDataLst>
              <p:tags r:id="rId16"/>
            </p:custDataLst>
          </p:nvPr>
        </p:nvCxnSpPr>
        <p:spPr bwMode="auto">
          <a:xfrm>
            <a:off x="8685213" y="3276600"/>
            <a:ext cx="879475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D96CE89-FEA1-4209-AB15-EAAB1BEB0F1E}"/>
              </a:ext>
            </a:extLst>
          </p:cNvPr>
          <p:cNvCxnSpPr/>
          <p:nvPr>
            <p:custDataLst>
              <p:tags r:id="rId17"/>
            </p:custDataLst>
          </p:nvPr>
        </p:nvCxnSpPr>
        <p:spPr bwMode="auto">
          <a:xfrm>
            <a:off x="9564688" y="3276600"/>
            <a:ext cx="0" cy="15240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67" name="Textplatzhalter 2">
            <a:extLst>
              <a:ext uri="{FF2B5EF4-FFF2-40B4-BE49-F238E27FC236}">
                <a16:creationId xmlns:a16="http://schemas.microsoft.com/office/drawing/2014/main" id="{D1F98F18-2E3B-497E-9008-DACB0DF783C4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6670675" y="4097338"/>
            <a:ext cx="515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34988" indent="-173038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15963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fld id="{D55C9E30-9EFD-4427-A444-798BB5402800}" type="datetime'''''''N''e''''g''''a''''''''''tive ''''c''''''''''ontro''''l'">
              <a:rPr lang="da-DK" alt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BISans"/>
              </a:rPr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t>Negative control</a:t>
            </a:fld>
            <a:endParaRPr lang="da-DK" dirty="0">
              <a:solidFill>
                <a:prstClr val="black">
                  <a:lumMod val="65000"/>
                  <a:lumOff val="35000"/>
                </a:prstClr>
              </a:solidFill>
              <a:latin typeface="BISans"/>
              <a:sym typeface="+mn-lt"/>
            </a:endParaRPr>
          </a:p>
        </p:txBody>
      </p:sp>
      <p:sp>
        <p:nvSpPr>
          <p:cNvPr id="68" name="Textplatzhalter 2">
            <a:extLst>
              <a:ext uri="{FF2B5EF4-FFF2-40B4-BE49-F238E27FC236}">
                <a16:creationId xmlns:a16="http://schemas.microsoft.com/office/drawing/2014/main" id="{6AD18D28-1828-4EF5-BB4B-DBB4E0267E1A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8270875" y="4097338"/>
            <a:ext cx="8302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34988" indent="-173038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15963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fld id="{538AB474-6E43-4394-BA58-C5711FCFF01D}" type="datetime'''''F''''o''''r''''m''''al''''d''e''''''''''''hyde'">
              <a:rPr lang="da-DK" alt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BISans"/>
              </a:rPr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t>Formaldehyde</a:t>
            </a:fld>
            <a:endParaRPr lang="da-DK" dirty="0">
              <a:solidFill>
                <a:prstClr val="black">
                  <a:lumMod val="65000"/>
                  <a:lumOff val="35000"/>
                </a:prstClr>
              </a:solidFill>
              <a:latin typeface="BISans"/>
              <a:sym typeface="+mn-lt"/>
            </a:endParaRPr>
          </a:p>
        </p:txBody>
      </p:sp>
      <p:sp>
        <p:nvSpPr>
          <p:cNvPr id="69" name="Textplatzhalter 2">
            <a:extLst>
              <a:ext uri="{FF2B5EF4-FFF2-40B4-BE49-F238E27FC236}">
                <a16:creationId xmlns:a16="http://schemas.microsoft.com/office/drawing/2014/main" id="{68BB805E-0650-4098-B3B3-DE76CA9A68F0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9296400" y="4097338"/>
            <a:ext cx="5381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34988" indent="-173038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15963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da-DK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BISans"/>
              </a:rPr>
              <a:t>PipShield</a:t>
            </a:r>
            <a:endParaRPr lang="da-DK" dirty="0">
              <a:solidFill>
                <a:prstClr val="black">
                  <a:lumMod val="65000"/>
                  <a:lumOff val="35000"/>
                </a:prstClr>
              </a:solidFill>
              <a:latin typeface="BISans"/>
              <a:sym typeface="+mn-lt"/>
            </a:endParaRPr>
          </a:p>
        </p:txBody>
      </p:sp>
      <p:sp>
        <p:nvSpPr>
          <p:cNvPr id="70" name="Textplatzhalter 2">
            <a:extLst>
              <a:ext uri="{FF2B5EF4-FFF2-40B4-BE49-F238E27FC236}">
                <a16:creationId xmlns:a16="http://schemas.microsoft.com/office/drawing/2014/main" id="{09C86014-B03D-4630-8C90-8CA63CBEAAB6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8953500" y="3157538"/>
            <a:ext cx="344488" cy="238125"/>
          </a:xfrm>
          <a:prstGeom prst="ellipse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34988" indent="-173038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15963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5BA3483-549C-4D0A-9756-43D457A770B4}" type="datetime'''''''''''+''''4''''''''''''''''''''%'''''''''''''''''''''">
              <a:rPr kumimoji="0" lang="da-DK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I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+4%</a:t>
            </a:fld>
            <a:endParaRPr kumimoji="0" lang="da-DK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BISans"/>
              <a:ea typeface="+mn-ea"/>
              <a:cs typeface="+mn-cs"/>
              <a:sym typeface="+mn-lt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806DAB1-D740-4752-A12D-999778AF4F46}"/>
              </a:ext>
            </a:extLst>
          </p:cNvPr>
          <p:cNvSpPr txBox="1"/>
          <p:nvPr/>
        </p:nvSpPr>
        <p:spPr>
          <a:xfrm>
            <a:off x="6279919" y="4495800"/>
            <a:ext cx="3159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a-DK" sz="1100" b="1" dirty="0">
                <a:solidFill>
                  <a:prstClr val="black"/>
                </a:solidFill>
                <a:latin typeface="BISans"/>
              </a:rPr>
              <a:t>BWG at D7 post </a:t>
            </a:r>
            <a:r>
              <a:rPr lang="da-DK" sz="1100" b="1" dirty="0" err="1">
                <a:solidFill>
                  <a:prstClr val="black"/>
                </a:solidFill>
                <a:latin typeface="BISans"/>
              </a:rPr>
              <a:t>hatch</a:t>
            </a:r>
            <a:r>
              <a:rPr lang="da-DK" sz="1100" b="1" dirty="0">
                <a:solidFill>
                  <a:prstClr val="black"/>
                </a:solidFill>
                <a:latin typeface="BISans"/>
              </a:rPr>
              <a:t> in </a:t>
            </a:r>
            <a:r>
              <a:rPr lang="da-DK" sz="1100" b="1" dirty="0" err="1">
                <a:solidFill>
                  <a:prstClr val="black"/>
                </a:solidFill>
                <a:latin typeface="BISans"/>
              </a:rPr>
              <a:t>challenge</a:t>
            </a:r>
            <a:r>
              <a:rPr lang="da-DK" sz="1100" b="1" dirty="0">
                <a:solidFill>
                  <a:prstClr val="black"/>
                </a:solidFill>
                <a:latin typeface="BISans"/>
              </a:rPr>
              <a:t> model (grams)</a:t>
            </a:r>
          </a:p>
        </p:txBody>
      </p:sp>
      <p:pic>
        <p:nvPicPr>
          <p:cNvPr id="2" name="Picture 1" descr="A picture containing game, shirt&#10;&#10;Description automatically generated">
            <a:extLst>
              <a:ext uri="{FF2B5EF4-FFF2-40B4-BE49-F238E27FC236}">
                <a16:creationId xmlns:a16="http://schemas.microsoft.com/office/drawing/2014/main" id="{A5F57D4A-014F-4426-67C8-C11E0A6D130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210" y="28575"/>
            <a:ext cx="914127" cy="7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34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">
            <a:extLst>
              <a:ext uri="{FF2B5EF4-FFF2-40B4-BE49-F238E27FC236}">
                <a16:creationId xmlns:a16="http://schemas.microsoft.com/office/drawing/2014/main" id="{3566B8C5-7B01-454B-B6B0-AF17510013A7}"/>
              </a:ext>
            </a:extLst>
          </p:cNvPr>
          <p:cNvSpPr txBox="1">
            <a:spLocks/>
          </p:cNvSpPr>
          <p:nvPr/>
        </p:nvSpPr>
        <p:spPr>
          <a:xfrm>
            <a:off x="465711" y="604838"/>
            <a:ext cx="9799165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strike="noStrike" kern="1200" cap="all" spc="6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60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BISansCond"/>
                <a:ea typeface="+mj-ea"/>
                <a:cs typeface="+mj-cs"/>
              </a:rPr>
              <a:t>Five Years of Research and Development</a:t>
            </a:r>
          </a:p>
        </p:txBody>
      </p:sp>
      <p:pic>
        <p:nvPicPr>
          <p:cNvPr id="2" name="Picture 1" descr="A picture containing game, shirt&#10;&#10;Description automatically generated">
            <a:extLst>
              <a:ext uri="{FF2B5EF4-FFF2-40B4-BE49-F238E27FC236}">
                <a16:creationId xmlns:a16="http://schemas.microsoft.com/office/drawing/2014/main" id="{A5F57D4A-014F-4426-67C8-C11E0A6D1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210" y="28575"/>
            <a:ext cx="914127" cy="75765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89FDE2-5DCA-67E4-6788-4568427B08CF}"/>
              </a:ext>
            </a:extLst>
          </p:cNvPr>
          <p:cNvSpPr/>
          <p:nvPr/>
        </p:nvSpPr>
        <p:spPr>
          <a:xfrm>
            <a:off x="4314345" y="1837131"/>
            <a:ext cx="530176" cy="91440"/>
          </a:xfrm>
          <a:custGeom>
            <a:avLst/>
            <a:gdLst>
              <a:gd name="connsiteX0" fmla="*/ 0 w 530176"/>
              <a:gd name="connsiteY0" fmla="*/ 45720 h 91440"/>
              <a:gd name="connsiteX1" fmla="*/ 530176 w 530176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0176" h="91440">
                <a:moveTo>
                  <a:pt x="0" y="45720"/>
                </a:moveTo>
                <a:lnTo>
                  <a:pt x="530176" y="45720"/>
                </a:lnTo>
              </a:path>
            </a:pathLst>
          </a:custGeom>
          <a:noFill/>
          <a:ln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3769" tIns="42916" rIns="263769" bIns="42917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400" kern="120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D6FA2E-20A3-C140-ED73-036B37A698D4}"/>
              </a:ext>
            </a:extLst>
          </p:cNvPr>
          <p:cNvSpPr/>
          <p:nvPr/>
        </p:nvSpPr>
        <p:spPr>
          <a:xfrm>
            <a:off x="1877988" y="1153205"/>
            <a:ext cx="2438156" cy="1462894"/>
          </a:xfrm>
          <a:custGeom>
            <a:avLst/>
            <a:gdLst>
              <a:gd name="connsiteX0" fmla="*/ 0 w 2438156"/>
              <a:gd name="connsiteY0" fmla="*/ 0 h 1462894"/>
              <a:gd name="connsiteX1" fmla="*/ 2438156 w 2438156"/>
              <a:gd name="connsiteY1" fmla="*/ 0 h 1462894"/>
              <a:gd name="connsiteX2" fmla="*/ 2438156 w 2438156"/>
              <a:gd name="connsiteY2" fmla="*/ 1462894 h 1462894"/>
              <a:gd name="connsiteX3" fmla="*/ 0 w 2438156"/>
              <a:gd name="connsiteY3" fmla="*/ 1462894 h 1462894"/>
              <a:gd name="connsiteX4" fmla="*/ 0 w 2438156"/>
              <a:gd name="connsiteY4" fmla="*/ 0 h 146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156" h="1462894">
                <a:moveTo>
                  <a:pt x="0" y="0"/>
                </a:moveTo>
                <a:lnTo>
                  <a:pt x="2438156" y="0"/>
                </a:lnTo>
                <a:lnTo>
                  <a:pt x="2438156" y="1462894"/>
                </a:lnTo>
                <a:lnTo>
                  <a:pt x="0" y="1462894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tx1"/>
                </a:solidFill>
              </a:rPr>
              <a:t>Hundreds of individual bacterial isolates were screened for pathogen inhibition, GIT survival, rapid growth in hatchery conditions, etc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11A84AB-868B-5821-04DE-6D51733F73A7}"/>
              </a:ext>
            </a:extLst>
          </p:cNvPr>
          <p:cNvSpPr/>
          <p:nvPr/>
        </p:nvSpPr>
        <p:spPr>
          <a:xfrm>
            <a:off x="7313278" y="1837131"/>
            <a:ext cx="530176" cy="91440"/>
          </a:xfrm>
          <a:custGeom>
            <a:avLst/>
            <a:gdLst>
              <a:gd name="connsiteX0" fmla="*/ 0 w 530176"/>
              <a:gd name="connsiteY0" fmla="*/ 45720 h 91440"/>
              <a:gd name="connsiteX1" fmla="*/ 530176 w 530176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0176" h="91440">
                <a:moveTo>
                  <a:pt x="0" y="45720"/>
                </a:moveTo>
                <a:lnTo>
                  <a:pt x="530176" y="45720"/>
                </a:lnTo>
              </a:path>
            </a:pathLst>
          </a:custGeom>
          <a:noFill/>
          <a:ln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3769" tIns="42916" rIns="263769" bIns="42917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400" kern="1200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3AC519-121C-FE04-0BF2-8A957F1D027B}"/>
              </a:ext>
            </a:extLst>
          </p:cNvPr>
          <p:cNvSpPr/>
          <p:nvPr/>
        </p:nvSpPr>
        <p:spPr>
          <a:xfrm>
            <a:off x="4876921" y="1151404"/>
            <a:ext cx="2438156" cy="1462894"/>
          </a:xfrm>
          <a:custGeom>
            <a:avLst/>
            <a:gdLst>
              <a:gd name="connsiteX0" fmla="*/ 0 w 2438156"/>
              <a:gd name="connsiteY0" fmla="*/ 0 h 1462894"/>
              <a:gd name="connsiteX1" fmla="*/ 2438156 w 2438156"/>
              <a:gd name="connsiteY1" fmla="*/ 0 h 1462894"/>
              <a:gd name="connsiteX2" fmla="*/ 2438156 w 2438156"/>
              <a:gd name="connsiteY2" fmla="*/ 1462894 h 1462894"/>
              <a:gd name="connsiteX3" fmla="*/ 0 w 2438156"/>
              <a:gd name="connsiteY3" fmla="*/ 1462894 h 1462894"/>
              <a:gd name="connsiteX4" fmla="*/ 0 w 2438156"/>
              <a:gd name="connsiteY4" fmla="*/ 0 h 146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156" h="1462894">
                <a:moveTo>
                  <a:pt x="0" y="0"/>
                </a:moveTo>
                <a:lnTo>
                  <a:pt x="2438156" y="0"/>
                </a:lnTo>
                <a:lnTo>
                  <a:pt x="2438156" y="1462894"/>
                </a:lnTo>
                <a:lnTo>
                  <a:pt x="0" y="1462894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tx1"/>
                </a:solidFill>
              </a:rPr>
              <a:t>Fifteen isolates were selected and screened for their effect on common hatchery bacteria and their effect on bird performance (5 trials)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048B8C7-6C91-C924-6BCD-0F82BC0CD879}"/>
              </a:ext>
            </a:extLst>
          </p:cNvPr>
          <p:cNvSpPr/>
          <p:nvPr/>
        </p:nvSpPr>
        <p:spPr>
          <a:xfrm>
            <a:off x="3097067" y="2614298"/>
            <a:ext cx="5997865" cy="530176"/>
          </a:xfrm>
          <a:custGeom>
            <a:avLst/>
            <a:gdLst>
              <a:gd name="connsiteX0" fmla="*/ 5997865 w 5997865"/>
              <a:gd name="connsiteY0" fmla="*/ 0 h 530176"/>
              <a:gd name="connsiteX1" fmla="*/ 5997865 w 5997865"/>
              <a:gd name="connsiteY1" fmla="*/ 282188 h 530176"/>
              <a:gd name="connsiteX2" fmla="*/ 0 w 5997865"/>
              <a:gd name="connsiteY2" fmla="*/ 282188 h 530176"/>
              <a:gd name="connsiteX3" fmla="*/ 0 w 5997865"/>
              <a:gd name="connsiteY3" fmla="*/ 530176 h 53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865" h="530176">
                <a:moveTo>
                  <a:pt x="5997865" y="0"/>
                </a:moveTo>
                <a:lnTo>
                  <a:pt x="5997865" y="282188"/>
                </a:lnTo>
                <a:lnTo>
                  <a:pt x="0" y="282188"/>
                </a:lnTo>
                <a:lnTo>
                  <a:pt x="0" y="530176"/>
                </a:lnTo>
              </a:path>
            </a:pathLst>
          </a:custGeom>
          <a:noFill/>
          <a:ln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61032" tIns="262284" rIns="2861032" bIns="262285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400" kern="120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B959144-6ECA-6181-6B6F-758263380200}"/>
              </a:ext>
            </a:extLst>
          </p:cNvPr>
          <p:cNvSpPr/>
          <p:nvPr/>
        </p:nvSpPr>
        <p:spPr>
          <a:xfrm>
            <a:off x="7875854" y="1153204"/>
            <a:ext cx="2438156" cy="1462894"/>
          </a:xfrm>
          <a:custGeom>
            <a:avLst/>
            <a:gdLst>
              <a:gd name="connsiteX0" fmla="*/ 0 w 2438156"/>
              <a:gd name="connsiteY0" fmla="*/ 0 h 1462894"/>
              <a:gd name="connsiteX1" fmla="*/ 2438156 w 2438156"/>
              <a:gd name="connsiteY1" fmla="*/ 0 h 1462894"/>
              <a:gd name="connsiteX2" fmla="*/ 2438156 w 2438156"/>
              <a:gd name="connsiteY2" fmla="*/ 1462894 h 1462894"/>
              <a:gd name="connsiteX3" fmla="*/ 0 w 2438156"/>
              <a:gd name="connsiteY3" fmla="*/ 1462894 h 1462894"/>
              <a:gd name="connsiteX4" fmla="*/ 0 w 2438156"/>
              <a:gd name="connsiteY4" fmla="*/ 0 h 146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156" h="1462894">
                <a:moveTo>
                  <a:pt x="0" y="0"/>
                </a:moveTo>
                <a:lnTo>
                  <a:pt x="2438156" y="0"/>
                </a:lnTo>
                <a:lnTo>
                  <a:pt x="2438156" y="1462894"/>
                </a:lnTo>
                <a:lnTo>
                  <a:pt x="0" y="1462894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tx1"/>
                </a:solidFill>
              </a:rPr>
              <a:t>Nine combinations were evaluated in small scale hatcher studies for effect on hatch bloom and D7 and D10 bird performance (12 trials)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84C68AE-D395-A032-5DEE-A4F7B05E07E9}"/>
              </a:ext>
            </a:extLst>
          </p:cNvPr>
          <p:cNvSpPr/>
          <p:nvPr/>
        </p:nvSpPr>
        <p:spPr>
          <a:xfrm>
            <a:off x="4314345" y="3862602"/>
            <a:ext cx="558507" cy="91440"/>
          </a:xfrm>
          <a:custGeom>
            <a:avLst/>
            <a:gdLst>
              <a:gd name="connsiteX0" fmla="*/ 0 w 558507"/>
              <a:gd name="connsiteY0" fmla="*/ 45720 h 91440"/>
              <a:gd name="connsiteX1" fmla="*/ 558507 w 558507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8507" h="91440">
                <a:moveTo>
                  <a:pt x="0" y="45720"/>
                </a:moveTo>
                <a:lnTo>
                  <a:pt x="558507" y="45720"/>
                </a:lnTo>
              </a:path>
            </a:pathLst>
          </a:custGeom>
          <a:noFill/>
          <a:ln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7226" tIns="42916" rIns="277226" bIns="42917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400" kern="120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71036F9-664D-60EA-D4DA-C16DE057C969}"/>
              </a:ext>
            </a:extLst>
          </p:cNvPr>
          <p:cNvSpPr/>
          <p:nvPr/>
        </p:nvSpPr>
        <p:spPr>
          <a:xfrm>
            <a:off x="1877988" y="3176875"/>
            <a:ext cx="2438156" cy="1462894"/>
          </a:xfrm>
          <a:custGeom>
            <a:avLst/>
            <a:gdLst>
              <a:gd name="connsiteX0" fmla="*/ 0 w 2438156"/>
              <a:gd name="connsiteY0" fmla="*/ 0 h 1462894"/>
              <a:gd name="connsiteX1" fmla="*/ 2438156 w 2438156"/>
              <a:gd name="connsiteY1" fmla="*/ 0 h 1462894"/>
              <a:gd name="connsiteX2" fmla="*/ 2438156 w 2438156"/>
              <a:gd name="connsiteY2" fmla="*/ 1462894 h 1462894"/>
              <a:gd name="connsiteX3" fmla="*/ 0 w 2438156"/>
              <a:gd name="connsiteY3" fmla="*/ 1462894 h 1462894"/>
              <a:gd name="connsiteX4" fmla="*/ 0 w 2438156"/>
              <a:gd name="connsiteY4" fmla="*/ 0 h 146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156" h="1462894">
                <a:moveTo>
                  <a:pt x="0" y="0"/>
                </a:moveTo>
                <a:lnTo>
                  <a:pt x="2438156" y="0"/>
                </a:lnTo>
                <a:lnTo>
                  <a:pt x="2438156" y="1462894"/>
                </a:lnTo>
                <a:lnTo>
                  <a:pt x="0" y="14628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tx1"/>
                </a:solidFill>
              </a:rPr>
              <a:t>Three combinations were evaluated in floor pen grow out studies (7 trials)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6DA3CD5-47A4-8E6D-B725-C1AD707C64EC}"/>
              </a:ext>
            </a:extLst>
          </p:cNvPr>
          <p:cNvSpPr/>
          <p:nvPr/>
        </p:nvSpPr>
        <p:spPr>
          <a:xfrm>
            <a:off x="7341609" y="3862602"/>
            <a:ext cx="501844" cy="91440"/>
          </a:xfrm>
          <a:custGeom>
            <a:avLst/>
            <a:gdLst>
              <a:gd name="connsiteX0" fmla="*/ 0 w 501844"/>
              <a:gd name="connsiteY0" fmla="*/ 45720 h 91440"/>
              <a:gd name="connsiteX1" fmla="*/ 501844 w 501844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1844" h="91440">
                <a:moveTo>
                  <a:pt x="0" y="45720"/>
                </a:moveTo>
                <a:lnTo>
                  <a:pt x="501844" y="45720"/>
                </a:lnTo>
              </a:path>
            </a:pathLst>
          </a:custGeom>
          <a:noFill/>
          <a:ln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0312" tIns="42916" rIns="250310" bIns="42917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400" kern="120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A2FA42B-C56A-FB02-1126-DF19E4C7BA2F}"/>
              </a:ext>
            </a:extLst>
          </p:cNvPr>
          <p:cNvSpPr/>
          <p:nvPr/>
        </p:nvSpPr>
        <p:spPr>
          <a:xfrm>
            <a:off x="4905252" y="3176875"/>
            <a:ext cx="2438156" cy="1462894"/>
          </a:xfrm>
          <a:custGeom>
            <a:avLst/>
            <a:gdLst>
              <a:gd name="connsiteX0" fmla="*/ 0 w 2438156"/>
              <a:gd name="connsiteY0" fmla="*/ 0 h 1462894"/>
              <a:gd name="connsiteX1" fmla="*/ 2438156 w 2438156"/>
              <a:gd name="connsiteY1" fmla="*/ 0 h 1462894"/>
              <a:gd name="connsiteX2" fmla="*/ 2438156 w 2438156"/>
              <a:gd name="connsiteY2" fmla="*/ 1462894 h 1462894"/>
              <a:gd name="connsiteX3" fmla="*/ 0 w 2438156"/>
              <a:gd name="connsiteY3" fmla="*/ 1462894 h 1462894"/>
              <a:gd name="connsiteX4" fmla="*/ 0 w 2438156"/>
              <a:gd name="connsiteY4" fmla="*/ 0 h 146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156" h="1462894">
                <a:moveTo>
                  <a:pt x="0" y="0"/>
                </a:moveTo>
                <a:lnTo>
                  <a:pt x="2438156" y="0"/>
                </a:lnTo>
                <a:lnTo>
                  <a:pt x="2438156" y="1462894"/>
                </a:lnTo>
                <a:lnTo>
                  <a:pt x="0" y="14628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tx1"/>
                </a:solidFill>
              </a:rPr>
              <a:t>Dose response trials were conducted for one combination (9 trials; combination of total dose and varying doses of each isolate)  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9D98CF-7A93-DCE1-ECA3-87CC8F27CEBF}"/>
              </a:ext>
            </a:extLst>
          </p:cNvPr>
          <p:cNvSpPr/>
          <p:nvPr/>
        </p:nvSpPr>
        <p:spPr>
          <a:xfrm>
            <a:off x="6096000" y="4637969"/>
            <a:ext cx="2998932" cy="392517"/>
          </a:xfrm>
          <a:custGeom>
            <a:avLst/>
            <a:gdLst>
              <a:gd name="connsiteX0" fmla="*/ 2998932 w 2998932"/>
              <a:gd name="connsiteY0" fmla="*/ 0 h 392517"/>
              <a:gd name="connsiteX1" fmla="*/ 2998932 w 2998932"/>
              <a:gd name="connsiteY1" fmla="*/ 213358 h 392517"/>
              <a:gd name="connsiteX2" fmla="*/ 0 w 2998932"/>
              <a:gd name="connsiteY2" fmla="*/ 213358 h 392517"/>
              <a:gd name="connsiteX3" fmla="*/ 0 w 2998932"/>
              <a:gd name="connsiteY3" fmla="*/ 392517 h 3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8932" h="392517">
                <a:moveTo>
                  <a:pt x="2998932" y="0"/>
                </a:moveTo>
                <a:lnTo>
                  <a:pt x="2998932" y="213358"/>
                </a:lnTo>
                <a:lnTo>
                  <a:pt x="0" y="213358"/>
                </a:lnTo>
                <a:lnTo>
                  <a:pt x="0" y="392517"/>
                </a:lnTo>
              </a:path>
            </a:pathLst>
          </a:custGeom>
          <a:noFill/>
          <a:ln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36450" tIns="193455" rIns="1436451" bIns="193455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400" kern="120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13AB732-B458-2482-7C6D-BD6FB2BE6979}"/>
              </a:ext>
            </a:extLst>
          </p:cNvPr>
          <p:cNvSpPr/>
          <p:nvPr/>
        </p:nvSpPr>
        <p:spPr>
          <a:xfrm>
            <a:off x="7875854" y="3176875"/>
            <a:ext cx="2438156" cy="1462894"/>
          </a:xfrm>
          <a:custGeom>
            <a:avLst/>
            <a:gdLst>
              <a:gd name="connsiteX0" fmla="*/ 0 w 2438156"/>
              <a:gd name="connsiteY0" fmla="*/ 0 h 1462894"/>
              <a:gd name="connsiteX1" fmla="*/ 2438156 w 2438156"/>
              <a:gd name="connsiteY1" fmla="*/ 0 h 1462894"/>
              <a:gd name="connsiteX2" fmla="*/ 2438156 w 2438156"/>
              <a:gd name="connsiteY2" fmla="*/ 1462894 h 1462894"/>
              <a:gd name="connsiteX3" fmla="*/ 0 w 2438156"/>
              <a:gd name="connsiteY3" fmla="*/ 1462894 h 1462894"/>
              <a:gd name="connsiteX4" fmla="*/ 0 w 2438156"/>
              <a:gd name="connsiteY4" fmla="*/ 0 h 146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156" h="1462894">
                <a:moveTo>
                  <a:pt x="0" y="0"/>
                </a:moveTo>
                <a:lnTo>
                  <a:pt x="2438156" y="0"/>
                </a:lnTo>
                <a:lnTo>
                  <a:pt x="2438156" y="1462894"/>
                </a:lnTo>
                <a:lnTo>
                  <a:pt x="0" y="14628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tx1"/>
                </a:solidFill>
              </a:rPr>
              <a:t>Final combination and dose was evaluated in Challenge trials (APEC, Salmonella, Enterococcus) and Mechanism of Action studies (leaky gut, inflammation markers, tracheal cilia activity) (12 studies)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AAB85C2-3DC7-5AA9-25F7-FCCBD924F30D}"/>
              </a:ext>
            </a:extLst>
          </p:cNvPr>
          <p:cNvSpPr/>
          <p:nvPr/>
        </p:nvSpPr>
        <p:spPr>
          <a:xfrm>
            <a:off x="4876921" y="5062887"/>
            <a:ext cx="2438156" cy="1462894"/>
          </a:xfrm>
          <a:custGeom>
            <a:avLst/>
            <a:gdLst>
              <a:gd name="connsiteX0" fmla="*/ 0 w 2438156"/>
              <a:gd name="connsiteY0" fmla="*/ 0 h 1462894"/>
              <a:gd name="connsiteX1" fmla="*/ 2438156 w 2438156"/>
              <a:gd name="connsiteY1" fmla="*/ 0 h 1462894"/>
              <a:gd name="connsiteX2" fmla="*/ 2438156 w 2438156"/>
              <a:gd name="connsiteY2" fmla="*/ 1462894 h 1462894"/>
              <a:gd name="connsiteX3" fmla="*/ 0 w 2438156"/>
              <a:gd name="connsiteY3" fmla="*/ 1462894 h 1462894"/>
              <a:gd name="connsiteX4" fmla="*/ 0 w 2438156"/>
              <a:gd name="connsiteY4" fmla="*/ 0 h 146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156" h="1462894">
                <a:moveTo>
                  <a:pt x="0" y="0"/>
                </a:moveTo>
                <a:lnTo>
                  <a:pt x="2438156" y="0"/>
                </a:lnTo>
                <a:lnTo>
                  <a:pt x="2438156" y="1462894"/>
                </a:lnTo>
                <a:lnTo>
                  <a:pt x="0" y="14628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032" tIns="256032" rIns="256032" bIns="256032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/>
              <a:t>PipShield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90499C-4BE9-9AD2-F3EB-CA7FFC96CFA9}"/>
              </a:ext>
            </a:extLst>
          </p:cNvPr>
          <p:cNvSpPr txBox="1"/>
          <p:nvPr/>
        </p:nvSpPr>
        <p:spPr>
          <a:xfrm>
            <a:off x="982249" y="4781465"/>
            <a:ext cx="1791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Pacific Vet Group </a:t>
            </a:r>
          </a:p>
          <a:p>
            <a:pPr algn="ctr"/>
            <a:r>
              <a:rPr lang="en-US" dirty="0"/>
              <a:t>&amp;</a:t>
            </a:r>
          </a:p>
          <a:p>
            <a:pPr algn="ctr"/>
            <a:r>
              <a:rPr lang="en-US" dirty="0"/>
              <a:t> Novozymes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637164-BCBA-9488-FB0D-05F56D33F172}"/>
              </a:ext>
            </a:extLst>
          </p:cNvPr>
          <p:cNvSpPr txBox="1"/>
          <p:nvPr/>
        </p:nvSpPr>
        <p:spPr>
          <a:xfrm>
            <a:off x="324440" y="5846491"/>
            <a:ext cx="310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University of Arkansas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F91F73-356E-0189-3B77-DE4C0E3C25C9}"/>
              </a:ext>
            </a:extLst>
          </p:cNvPr>
          <p:cNvSpPr txBox="1"/>
          <p:nvPr/>
        </p:nvSpPr>
        <p:spPr>
          <a:xfrm>
            <a:off x="8711329" y="5150090"/>
            <a:ext cx="3107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Auburn University</a:t>
            </a:r>
          </a:p>
          <a:p>
            <a:pPr algn="ctr"/>
            <a:r>
              <a:rPr lang="en-US" dirty="0"/>
              <a:t>&amp;</a:t>
            </a:r>
          </a:p>
          <a:p>
            <a:pPr algn="ctr"/>
            <a:r>
              <a:rPr lang="en-US" dirty="0"/>
              <a:t>Ozark Avian Research</a:t>
            </a:r>
          </a:p>
        </p:txBody>
      </p:sp>
    </p:spTree>
    <p:extLst>
      <p:ext uri="{BB962C8B-B14F-4D97-AF65-F5344CB8AC3E}">
        <p14:creationId xmlns:p14="http://schemas.microsoft.com/office/powerpoint/2010/main" val="327858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4FFA44-5AE8-6F66-5A42-31A1ADB8396A}"/>
              </a:ext>
            </a:extLst>
          </p:cNvPr>
          <p:cNvSpPr txBox="1">
            <a:spLocks/>
          </p:cNvSpPr>
          <p:nvPr/>
        </p:nvSpPr>
        <p:spPr>
          <a:xfrm>
            <a:off x="465711" y="604838"/>
            <a:ext cx="9799165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strike="noStrike" kern="1200" cap="all" spc="6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60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BISansCond"/>
                <a:ea typeface="+mj-ea"/>
                <a:cs typeface="+mj-cs"/>
              </a:rPr>
              <a:t>Five Years of Research and Development</a:t>
            </a:r>
          </a:p>
        </p:txBody>
      </p:sp>
      <p:pic>
        <p:nvPicPr>
          <p:cNvPr id="5" name="Picture 4" descr="A picture containing indoor, platform, lined&#10;&#10;Description automatically generated">
            <a:extLst>
              <a:ext uri="{FF2B5EF4-FFF2-40B4-BE49-F238E27FC236}">
                <a16:creationId xmlns:a16="http://schemas.microsoft.com/office/drawing/2014/main" id="{CAFBE456-9297-CDDC-262E-32D0D899E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33" y="1996770"/>
            <a:ext cx="5499371" cy="4124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17AAC3-BCCE-81F9-5E63-8AFDC376AEAD}"/>
              </a:ext>
            </a:extLst>
          </p:cNvPr>
          <p:cNvSpPr txBox="1"/>
          <p:nvPr/>
        </p:nvSpPr>
        <p:spPr>
          <a:xfrm>
            <a:off x="6916518" y="1791497"/>
            <a:ext cx="40002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Ozark Avian Research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96 pen; 2400 bird facility near Fayetteville, Arkansas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Battery systems for MOA and POC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Owned and operated by 2 PhD nutritionists and 1 DVM Poultry Vet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Contracted by Tyson, Dupont, BASF, </a:t>
            </a:r>
            <a:r>
              <a:rPr lang="en-US" dirty="0" err="1"/>
              <a:t>ZinPro</a:t>
            </a:r>
            <a:r>
              <a:rPr lang="en-US" dirty="0"/>
              <a:t>, &amp; </a:t>
            </a:r>
            <a:r>
              <a:rPr lang="en-US" dirty="0" err="1"/>
              <a:t>Ancera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Research partnership with University of Arkansas</a:t>
            </a:r>
          </a:p>
        </p:txBody>
      </p:sp>
    </p:spTree>
    <p:extLst>
      <p:ext uri="{BB962C8B-B14F-4D97-AF65-F5344CB8AC3E}">
        <p14:creationId xmlns:p14="http://schemas.microsoft.com/office/powerpoint/2010/main" val="26393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">
            <a:extLst>
              <a:ext uri="{FF2B5EF4-FFF2-40B4-BE49-F238E27FC236}">
                <a16:creationId xmlns:a16="http://schemas.microsoft.com/office/drawing/2014/main" id="{3566B8C5-7B01-454B-B6B0-AF17510013A7}"/>
              </a:ext>
            </a:extLst>
          </p:cNvPr>
          <p:cNvSpPr txBox="1">
            <a:spLocks/>
          </p:cNvSpPr>
          <p:nvPr/>
        </p:nvSpPr>
        <p:spPr>
          <a:xfrm>
            <a:off x="465712" y="604838"/>
            <a:ext cx="8360788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strike="noStrike" kern="1200" cap="all" spc="6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60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BISansCond"/>
                <a:ea typeface="+mj-ea"/>
                <a:cs typeface="+mj-cs"/>
              </a:rPr>
              <a:t>Commercial Paired house trials: 1.5M Bird</a:t>
            </a:r>
          </a:p>
        </p:txBody>
      </p:sp>
      <p:pic>
        <p:nvPicPr>
          <p:cNvPr id="2" name="Picture 1" descr="A picture containing game, shirt&#10;&#10;Description automatically generated">
            <a:extLst>
              <a:ext uri="{FF2B5EF4-FFF2-40B4-BE49-F238E27FC236}">
                <a16:creationId xmlns:a16="http://schemas.microsoft.com/office/drawing/2014/main" id="{A5F57D4A-014F-4426-67C8-C11E0A6D1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210" y="28575"/>
            <a:ext cx="914127" cy="75765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56E5926-5856-D830-FA4F-F7CB813D7D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361502"/>
              </p:ext>
            </p:extLst>
          </p:nvPr>
        </p:nvGraphicFramePr>
        <p:xfrm>
          <a:off x="704850" y="136207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C18661B-70A1-6CD4-E122-4F9FE76996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1060101"/>
              </p:ext>
            </p:extLst>
          </p:nvPr>
        </p:nvGraphicFramePr>
        <p:xfrm>
          <a:off x="6540500" y="136207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329F7D4-D92F-5A8A-D347-B1F7FC9793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6197213"/>
              </p:ext>
            </p:extLst>
          </p:nvPr>
        </p:nvGraphicFramePr>
        <p:xfrm>
          <a:off x="6540500" y="410527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72F5473-7997-993D-3BC0-53776F7692E7}"/>
              </a:ext>
            </a:extLst>
          </p:cNvPr>
          <p:cNvSpPr txBox="1"/>
          <p:nvPr/>
        </p:nvSpPr>
        <p:spPr>
          <a:xfrm>
            <a:off x="819150" y="4431625"/>
            <a:ext cx="3467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Split contract farms of 6 or 8 houses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Breeder flocks were mixed at transfer to ensure uniformity </a:t>
            </a:r>
          </a:p>
        </p:txBody>
      </p:sp>
    </p:spTree>
    <p:extLst>
      <p:ext uri="{BB962C8B-B14F-4D97-AF65-F5344CB8AC3E}">
        <p14:creationId xmlns:p14="http://schemas.microsoft.com/office/powerpoint/2010/main" val="25367953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wif.siUT92D4F7tNBSdn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Lm5Hk8kTmmYhPrlPETsj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1hQMa9WTr.XjOM15_mcD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TfudmiSRICKaHo6xuHCC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Ve0qemtTnWLbVsEl7dHI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VOcRdYsSfWrzI1mkggHl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7aEmj7kTR6Dq51zmKX_M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skb_O6nQTybyGsJPN3gd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TSCHB_XTUqF9Ze4ZsMBc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02Y1WRgSnuZTNqakV0YJ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Go6iRCoQ8GPYbP7u_tfP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t._n_KhRFKEezI5EE2IK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0NkgRMZRKiGZwHKRujCW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Iw17gBETmeytt5M1UMx3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k1S05FjSbyEsItRR_oSV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3YHg4O6Q4mZ..9qVW6LK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IGglWQQsudZ5oydozy3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IGxenSnR2epVw8PViRwl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7YBXQ9SpCDzNeYBh9Nb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3m6v0.cQuOytL4nFRR35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2470culTqCnaTUOFGkR5A"/>
</p:tagLst>
</file>

<file path=ppt/theme/theme1.xml><?xml version="1.0" encoding="utf-8"?>
<a:theme xmlns:a="http://schemas.openxmlformats.org/drawingml/2006/main" name="1_Office Theme">
  <a:themeElements>
    <a:clrScheme name="Custom 40">
      <a:dk1>
        <a:srgbClr val="1190CB"/>
      </a:dk1>
      <a:lt1>
        <a:srgbClr val="FFFFFF"/>
      </a:lt1>
      <a:dk2>
        <a:srgbClr val="0D0408"/>
      </a:dk2>
      <a:lt2>
        <a:srgbClr val="1190CB"/>
      </a:lt2>
      <a:accent1>
        <a:srgbClr val="1190CB"/>
      </a:accent1>
      <a:accent2>
        <a:srgbClr val="1190CB"/>
      </a:accent2>
      <a:accent3>
        <a:srgbClr val="1190CB"/>
      </a:accent3>
      <a:accent4>
        <a:srgbClr val="1190CB"/>
      </a:accent4>
      <a:accent5>
        <a:srgbClr val="1190CB"/>
      </a:accent5>
      <a:accent6>
        <a:srgbClr val="1190CB"/>
      </a:accent6>
      <a:hlink>
        <a:srgbClr val="1190CB"/>
      </a:hlink>
      <a:folHlink>
        <a:srgbClr val="1190C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Override1.xml><?xml version="1.0" encoding="utf-8"?>
<a:themeOverride xmlns:a="http://schemas.openxmlformats.org/drawingml/2006/main">
  <a:clrScheme name="Partnership">
    <a:dk1>
      <a:sysClr val="windowText" lastClr="000000"/>
    </a:dk1>
    <a:lt1>
      <a:sysClr val="window" lastClr="FFFFFF"/>
    </a:lt1>
    <a:dk2>
      <a:srgbClr val="336699"/>
    </a:dk2>
    <a:lt2>
      <a:srgbClr val="FFFFFF"/>
    </a:lt2>
    <a:accent1>
      <a:srgbClr val="003366"/>
    </a:accent1>
    <a:accent2>
      <a:srgbClr val="336699"/>
    </a:accent2>
    <a:accent3>
      <a:srgbClr val="6699CC"/>
    </a:accent3>
    <a:accent4>
      <a:srgbClr val="CC3333"/>
    </a:accent4>
    <a:accent5>
      <a:srgbClr val="669999"/>
    </a:accent5>
    <a:accent6>
      <a:srgbClr val="2D0028"/>
    </a:accent6>
    <a:hlink>
      <a:srgbClr val="0066CC"/>
    </a:hlink>
    <a:folHlink>
      <a:srgbClr val="99FF66"/>
    </a:folHlink>
  </a:clrScheme>
  <a:fontScheme name="BI Designfont">
    <a:majorFont>
      <a:latin typeface="BISansCond"/>
      <a:ea typeface=""/>
      <a:cs typeface=""/>
    </a:majorFont>
    <a:minorFont>
      <a:latin typeface="BISans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artnership">
    <a:dk1>
      <a:sysClr val="windowText" lastClr="000000"/>
    </a:dk1>
    <a:lt1>
      <a:sysClr val="window" lastClr="FFFFFF"/>
    </a:lt1>
    <a:dk2>
      <a:srgbClr val="336699"/>
    </a:dk2>
    <a:lt2>
      <a:srgbClr val="FFFFFF"/>
    </a:lt2>
    <a:accent1>
      <a:srgbClr val="003366"/>
    </a:accent1>
    <a:accent2>
      <a:srgbClr val="336699"/>
    </a:accent2>
    <a:accent3>
      <a:srgbClr val="6699CC"/>
    </a:accent3>
    <a:accent4>
      <a:srgbClr val="CC3333"/>
    </a:accent4>
    <a:accent5>
      <a:srgbClr val="669999"/>
    </a:accent5>
    <a:accent6>
      <a:srgbClr val="2D0028"/>
    </a:accent6>
    <a:hlink>
      <a:srgbClr val="0066CC"/>
    </a:hlink>
    <a:folHlink>
      <a:srgbClr val="99FF66"/>
    </a:folHlink>
  </a:clrScheme>
  <a:fontScheme name="BI Designfont">
    <a:majorFont>
      <a:latin typeface="BISansCond"/>
      <a:ea typeface=""/>
      <a:cs typeface=""/>
    </a:majorFont>
    <a:minorFont>
      <a:latin typeface="BISans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artnership">
    <a:dk1>
      <a:sysClr val="windowText" lastClr="000000"/>
    </a:dk1>
    <a:lt1>
      <a:sysClr val="window" lastClr="FFFFFF"/>
    </a:lt1>
    <a:dk2>
      <a:srgbClr val="336699"/>
    </a:dk2>
    <a:lt2>
      <a:srgbClr val="FFFFFF"/>
    </a:lt2>
    <a:accent1>
      <a:srgbClr val="003366"/>
    </a:accent1>
    <a:accent2>
      <a:srgbClr val="336699"/>
    </a:accent2>
    <a:accent3>
      <a:srgbClr val="6699CC"/>
    </a:accent3>
    <a:accent4>
      <a:srgbClr val="CC3333"/>
    </a:accent4>
    <a:accent5>
      <a:srgbClr val="669999"/>
    </a:accent5>
    <a:accent6>
      <a:srgbClr val="2D0028"/>
    </a:accent6>
    <a:hlink>
      <a:srgbClr val="0066CC"/>
    </a:hlink>
    <a:folHlink>
      <a:srgbClr val="99FF66"/>
    </a:folHlink>
  </a:clrScheme>
  <a:fontScheme name="BI Designfont">
    <a:majorFont>
      <a:latin typeface="BISansCond"/>
      <a:ea typeface=""/>
      <a:cs typeface=""/>
    </a:majorFont>
    <a:minorFont>
      <a:latin typeface="BISans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NZ Black">
    <a:dk1>
      <a:srgbClr val="000000"/>
    </a:dk1>
    <a:lt1>
      <a:sysClr val="window" lastClr="FFFFFF"/>
    </a:lt1>
    <a:dk2>
      <a:srgbClr val="545F54"/>
    </a:dk2>
    <a:lt2>
      <a:srgbClr val="DBDDDB"/>
    </a:lt2>
    <a:accent1>
      <a:srgbClr val="C5DA00"/>
    </a:accent1>
    <a:accent2>
      <a:srgbClr val="2D0028"/>
    </a:accent2>
    <a:accent3>
      <a:srgbClr val="A0C8F0"/>
    </a:accent3>
    <a:accent4>
      <a:srgbClr val="7C1839"/>
    </a:accent4>
    <a:accent5>
      <a:srgbClr val="9BA08C"/>
    </a:accent5>
    <a:accent6>
      <a:srgbClr val="892DA0"/>
    </a:accent6>
    <a:hlink>
      <a:srgbClr val="0000FF"/>
    </a:hlink>
    <a:folHlink>
      <a:srgbClr val="800080"/>
    </a:folHlink>
  </a:clrScheme>
  <a:fontScheme name="Novo Nordisk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966</Words>
  <Application>Microsoft Office PowerPoint</Application>
  <PresentationFormat>Widescreen</PresentationFormat>
  <Paragraphs>190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Avenir Medium</vt:lpstr>
      <vt:lpstr>BISans</vt:lpstr>
      <vt:lpstr>BISansCond</vt:lpstr>
      <vt:lpstr>Calibri</vt:lpstr>
      <vt:lpstr>Helvetica</vt:lpstr>
      <vt:lpstr>Novozymes</vt:lpstr>
      <vt:lpstr>Tw Cen MT</vt:lpstr>
      <vt:lpstr>Verdana</vt:lpstr>
      <vt:lpstr>1_Office Theme</vt:lpstr>
      <vt:lpstr>Droplet</vt:lpstr>
      <vt:lpstr>PipShield: Hatcher Microbial Solution </vt:lpstr>
      <vt:lpstr>The Hatching process |Harsh chemicals are routinely used to manage pathogenic blooms in hatcheries </vt:lpstr>
      <vt:lpstr>AH007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2023-10-16T06:26:05Z</dcterms:created>
  <dcterms:modified xsi:type="dcterms:W3CDTF">2023-10-16T06:28:41Z</dcterms:modified>
</cp:coreProperties>
</file>